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6"/>
  </p:notesMasterIdLst>
  <p:sldIdLst>
    <p:sldId id="307" r:id="rId3"/>
    <p:sldId id="308" r:id="rId4"/>
    <p:sldId id="320" r:id="rId5"/>
    <p:sldId id="318" r:id="rId6"/>
    <p:sldId id="327" r:id="rId7"/>
    <p:sldId id="422" r:id="rId8"/>
    <p:sldId id="338" r:id="rId9"/>
    <p:sldId id="340" r:id="rId10"/>
    <p:sldId id="352" r:id="rId11"/>
    <p:sldId id="342" r:id="rId12"/>
    <p:sldId id="419" r:id="rId13"/>
    <p:sldId id="420" r:id="rId14"/>
    <p:sldId id="347" r:id="rId15"/>
    <p:sldId id="381" r:id="rId16"/>
    <p:sldId id="418" r:id="rId17"/>
    <p:sldId id="343" r:id="rId18"/>
    <p:sldId id="375" r:id="rId19"/>
    <p:sldId id="378" r:id="rId20"/>
    <p:sldId id="421" r:id="rId21"/>
    <p:sldId id="424" r:id="rId22"/>
    <p:sldId id="416" r:id="rId23"/>
    <p:sldId id="423" r:id="rId24"/>
    <p:sldId id="32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BA"/>
    <a:srgbClr val="70AD47"/>
    <a:srgbClr val="E9EBF5"/>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32" autoAdjust="0"/>
  </p:normalViewPr>
  <p:slideViewPr>
    <p:cSldViewPr snapToGrid="0">
      <p:cViewPr varScale="1">
        <p:scale>
          <a:sx n="76" d="100"/>
          <a:sy n="76" d="100"/>
        </p:scale>
        <p:origin x="91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r.Liu\Desktop\&#31995;&#32479;&#20998;&#26512;&#22823;&#20316;&#19994;\&#39640;&#24503;API&#20998;&#26512;\outcom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Mr.Liu\Desktop\&#31995;&#32479;&#20998;&#26512;&#22823;&#20316;&#19994;\&#39640;&#24503;API&#20998;&#26512;\outcome.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cost_taxi</c:v>
                </c:pt>
              </c:strCache>
            </c:strRef>
          </c:tx>
          <c:spPr>
            <a:ln w="12700" cap="rnd">
              <a:solidFill>
                <a:schemeClr val="accent5">
                  <a:lumMod val="75000"/>
                </a:schemeClr>
              </a:solidFill>
              <a:round/>
            </a:ln>
            <a:effectLst/>
          </c:spPr>
          <c:marker>
            <c:symbol val="none"/>
          </c:marker>
          <c:dPt>
            <c:idx val="99"/>
            <c:marker>
              <c:symbol val="diamond"/>
              <c:size val="5"/>
              <c:spPr>
                <a:noFill/>
                <a:ln w="9525">
                  <a:solidFill>
                    <a:schemeClr val="accent1"/>
                  </a:solidFill>
                </a:ln>
                <a:effectLst/>
              </c:spPr>
            </c:marker>
            <c:bubble3D val="0"/>
            <c:extLst>
              <c:ext xmlns:c16="http://schemas.microsoft.com/office/drawing/2014/chart" uri="{C3380CC4-5D6E-409C-BE32-E72D297353CC}">
                <c16:uniqueId val="{00000000-9A15-4E63-8975-8B7A2BFB934A}"/>
              </c:ext>
            </c:extLst>
          </c:dPt>
          <c:cat>
            <c:numRef>
              <c:f>Sheet1!$A$2:$A$101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Sheet1!$B$2:$B$101</c:f>
              <c:numCache>
                <c:formatCode>General</c:formatCode>
                <c:ptCount val="100"/>
                <c:pt idx="0">
                  <c:v>222</c:v>
                </c:pt>
                <c:pt idx="1">
                  <c:v>296</c:v>
                </c:pt>
                <c:pt idx="2">
                  <c:v>174</c:v>
                </c:pt>
                <c:pt idx="3">
                  <c:v>205</c:v>
                </c:pt>
                <c:pt idx="4">
                  <c:v>248</c:v>
                </c:pt>
                <c:pt idx="5">
                  <c:v>162</c:v>
                </c:pt>
                <c:pt idx="6">
                  <c:v>189</c:v>
                </c:pt>
                <c:pt idx="7">
                  <c:v>190</c:v>
                </c:pt>
                <c:pt idx="8">
                  <c:v>176</c:v>
                </c:pt>
                <c:pt idx="9">
                  <c:v>199</c:v>
                </c:pt>
                <c:pt idx="10">
                  <c:v>181</c:v>
                </c:pt>
                <c:pt idx="11">
                  <c:v>234</c:v>
                </c:pt>
                <c:pt idx="12">
                  <c:v>174</c:v>
                </c:pt>
                <c:pt idx="13">
                  <c:v>307</c:v>
                </c:pt>
                <c:pt idx="14">
                  <c:v>251</c:v>
                </c:pt>
                <c:pt idx="15">
                  <c:v>270</c:v>
                </c:pt>
                <c:pt idx="16">
                  <c:v>228</c:v>
                </c:pt>
                <c:pt idx="17">
                  <c:v>235</c:v>
                </c:pt>
                <c:pt idx="18">
                  <c:v>270</c:v>
                </c:pt>
                <c:pt idx="19">
                  <c:v>260</c:v>
                </c:pt>
                <c:pt idx="20">
                  <c:v>282</c:v>
                </c:pt>
                <c:pt idx="21">
                  <c:v>169</c:v>
                </c:pt>
                <c:pt idx="22">
                  <c:v>180</c:v>
                </c:pt>
                <c:pt idx="23">
                  <c:v>257</c:v>
                </c:pt>
                <c:pt idx="24">
                  <c:v>305</c:v>
                </c:pt>
                <c:pt idx="25">
                  <c:v>203</c:v>
                </c:pt>
                <c:pt idx="26">
                  <c:v>162</c:v>
                </c:pt>
                <c:pt idx="27">
                  <c:v>242</c:v>
                </c:pt>
                <c:pt idx="28">
                  <c:v>176</c:v>
                </c:pt>
                <c:pt idx="29">
                  <c:v>182</c:v>
                </c:pt>
                <c:pt idx="30">
                  <c:v>185</c:v>
                </c:pt>
                <c:pt idx="31">
                  <c:v>181</c:v>
                </c:pt>
                <c:pt idx="32">
                  <c:v>248</c:v>
                </c:pt>
                <c:pt idx="33">
                  <c:v>242</c:v>
                </c:pt>
                <c:pt idx="34">
                  <c:v>251</c:v>
                </c:pt>
                <c:pt idx="35">
                  <c:v>257</c:v>
                </c:pt>
                <c:pt idx="36">
                  <c:v>259</c:v>
                </c:pt>
                <c:pt idx="37">
                  <c:v>202</c:v>
                </c:pt>
                <c:pt idx="38">
                  <c:v>209</c:v>
                </c:pt>
                <c:pt idx="39">
                  <c:v>234</c:v>
                </c:pt>
                <c:pt idx="40">
                  <c:v>300</c:v>
                </c:pt>
                <c:pt idx="41">
                  <c:v>191</c:v>
                </c:pt>
                <c:pt idx="42">
                  <c:v>307</c:v>
                </c:pt>
                <c:pt idx="43">
                  <c:v>205</c:v>
                </c:pt>
                <c:pt idx="44">
                  <c:v>224</c:v>
                </c:pt>
                <c:pt idx="45">
                  <c:v>217</c:v>
                </c:pt>
                <c:pt idx="46">
                  <c:v>244</c:v>
                </c:pt>
                <c:pt idx="47">
                  <c:v>238</c:v>
                </c:pt>
                <c:pt idx="48">
                  <c:v>246</c:v>
                </c:pt>
                <c:pt idx="49">
                  <c:v>260</c:v>
                </c:pt>
                <c:pt idx="50">
                  <c:v>180</c:v>
                </c:pt>
                <c:pt idx="51">
                  <c:v>239</c:v>
                </c:pt>
                <c:pt idx="52">
                  <c:v>271</c:v>
                </c:pt>
                <c:pt idx="53">
                  <c:v>241</c:v>
                </c:pt>
                <c:pt idx="54">
                  <c:v>209</c:v>
                </c:pt>
                <c:pt idx="55">
                  <c:v>256</c:v>
                </c:pt>
                <c:pt idx="56">
                  <c:v>189</c:v>
                </c:pt>
                <c:pt idx="57">
                  <c:v>237</c:v>
                </c:pt>
                <c:pt idx="58">
                  <c:v>210</c:v>
                </c:pt>
                <c:pt idx="59">
                  <c:v>218</c:v>
                </c:pt>
                <c:pt idx="60">
                  <c:v>169</c:v>
                </c:pt>
                <c:pt idx="61">
                  <c:v>293</c:v>
                </c:pt>
                <c:pt idx="62">
                  <c:v>233</c:v>
                </c:pt>
                <c:pt idx="63">
                  <c:v>234</c:v>
                </c:pt>
                <c:pt idx="64">
                  <c:v>217</c:v>
                </c:pt>
                <c:pt idx="65">
                  <c:v>241</c:v>
                </c:pt>
                <c:pt idx="66">
                  <c:v>244</c:v>
                </c:pt>
                <c:pt idx="67">
                  <c:v>185</c:v>
                </c:pt>
                <c:pt idx="68">
                  <c:v>260</c:v>
                </c:pt>
                <c:pt idx="69">
                  <c:v>278</c:v>
                </c:pt>
                <c:pt idx="70">
                  <c:v>189</c:v>
                </c:pt>
                <c:pt idx="71">
                  <c:v>228</c:v>
                </c:pt>
                <c:pt idx="72">
                  <c:v>299</c:v>
                </c:pt>
                <c:pt idx="73">
                  <c:v>270</c:v>
                </c:pt>
                <c:pt idx="74">
                  <c:v>245</c:v>
                </c:pt>
                <c:pt idx="75">
                  <c:v>274</c:v>
                </c:pt>
                <c:pt idx="76">
                  <c:v>266</c:v>
                </c:pt>
                <c:pt idx="77">
                  <c:v>231</c:v>
                </c:pt>
                <c:pt idx="78">
                  <c:v>249</c:v>
                </c:pt>
                <c:pt idx="79">
                  <c:v>165</c:v>
                </c:pt>
                <c:pt idx="80">
                  <c:v>219</c:v>
                </c:pt>
                <c:pt idx="81">
                  <c:v>166</c:v>
                </c:pt>
                <c:pt idx="82">
                  <c:v>286</c:v>
                </c:pt>
                <c:pt idx="83">
                  <c:v>244</c:v>
                </c:pt>
                <c:pt idx="84">
                  <c:v>276</c:v>
                </c:pt>
                <c:pt idx="85">
                  <c:v>192</c:v>
                </c:pt>
                <c:pt idx="86">
                  <c:v>212</c:v>
                </c:pt>
                <c:pt idx="87">
                  <c:v>181</c:v>
                </c:pt>
                <c:pt idx="88">
                  <c:v>266</c:v>
                </c:pt>
                <c:pt idx="89">
                  <c:v>258</c:v>
                </c:pt>
                <c:pt idx="90">
                  <c:v>226</c:v>
                </c:pt>
                <c:pt idx="91">
                  <c:v>205</c:v>
                </c:pt>
                <c:pt idx="92">
                  <c:v>189</c:v>
                </c:pt>
                <c:pt idx="93">
                  <c:v>252</c:v>
                </c:pt>
                <c:pt idx="94">
                  <c:v>241</c:v>
                </c:pt>
                <c:pt idx="95">
                  <c:v>178</c:v>
                </c:pt>
                <c:pt idx="96">
                  <c:v>266</c:v>
                </c:pt>
                <c:pt idx="97">
                  <c:v>193</c:v>
                </c:pt>
                <c:pt idx="98">
                  <c:v>204</c:v>
                </c:pt>
                <c:pt idx="99">
                  <c:v>275</c:v>
                </c:pt>
              </c:numCache>
            </c:numRef>
          </c:val>
          <c:smooth val="0"/>
          <c:extLst>
            <c:ext xmlns:c16="http://schemas.microsoft.com/office/drawing/2014/chart" uri="{C3380CC4-5D6E-409C-BE32-E72D297353CC}">
              <c16:uniqueId val="{00000001-9A15-4E63-8975-8B7A2BFB934A}"/>
            </c:ext>
          </c:extLst>
        </c:ser>
        <c:ser>
          <c:idx val="1"/>
          <c:order val="1"/>
          <c:tx>
            <c:strRef>
              <c:f>Sheet1!$C$1</c:f>
              <c:strCache>
                <c:ptCount val="1"/>
                <c:pt idx="0">
                  <c:v>cost_bus</c:v>
                </c:pt>
              </c:strCache>
            </c:strRef>
          </c:tx>
          <c:spPr>
            <a:ln w="12700" cap="rnd">
              <a:solidFill>
                <a:srgbClr val="A11721"/>
              </a:solidFill>
              <a:round/>
            </a:ln>
            <a:effectLst/>
          </c:spPr>
          <c:marker>
            <c:symbol val="none"/>
          </c:marker>
          <c:cat>
            <c:numRef>
              <c:f>Sheet1!$A$2:$A$101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Sheet1!$C$2:$C$101</c:f>
              <c:numCache>
                <c:formatCode>General</c:formatCode>
                <c:ptCount val="100"/>
                <c:pt idx="0">
                  <c:v>39</c:v>
                </c:pt>
                <c:pt idx="1">
                  <c:v>43</c:v>
                </c:pt>
                <c:pt idx="2">
                  <c:v>39</c:v>
                </c:pt>
                <c:pt idx="3">
                  <c:v>37</c:v>
                </c:pt>
                <c:pt idx="4">
                  <c:v>40</c:v>
                </c:pt>
                <c:pt idx="5">
                  <c:v>40</c:v>
                </c:pt>
                <c:pt idx="6">
                  <c:v>41</c:v>
                </c:pt>
                <c:pt idx="7">
                  <c:v>37</c:v>
                </c:pt>
                <c:pt idx="8">
                  <c:v>9</c:v>
                </c:pt>
                <c:pt idx="9">
                  <c:v>37</c:v>
                </c:pt>
                <c:pt idx="10">
                  <c:v>37</c:v>
                </c:pt>
                <c:pt idx="11">
                  <c:v>40</c:v>
                </c:pt>
                <c:pt idx="12">
                  <c:v>40</c:v>
                </c:pt>
                <c:pt idx="13">
                  <c:v>43</c:v>
                </c:pt>
                <c:pt idx="14">
                  <c:v>42</c:v>
                </c:pt>
                <c:pt idx="15">
                  <c:v>43</c:v>
                </c:pt>
                <c:pt idx="16">
                  <c:v>41</c:v>
                </c:pt>
                <c:pt idx="17">
                  <c:v>42</c:v>
                </c:pt>
                <c:pt idx="18">
                  <c:v>40</c:v>
                </c:pt>
                <c:pt idx="19">
                  <c:v>42</c:v>
                </c:pt>
                <c:pt idx="20">
                  <c:v>43</c:v>
                </c:pt>
                <c:pt idx="21">
                  <c:v>39</c:v>
                </c:pt>
                <c:pt idx="22">
                  <c:v>40</c:v>
                </c:pt>
                <c:pt idx="23">
                  <c:v>40</c:v>
                </c:pt>
                <c:pt idx="24">
                  <c:v>44</c:v>
                </c:pt>
                <c:pt idx="25">
                  <c:v>37</c:v>
                </c:pt>
                <c:pt idx="26">
                  <c:v>40</c:v>
                </c:pt>
                <c:pt idx="27">
                  <c:v>42</c:v>
                </c:pt>
                <c:pt idx="28">
                  <c:v>40</c:v>
                </c:pt>
                <c:pt idx="29">
                  <c:v>41</c:v>
                </c:pt>
                <c:pt idx="30">
                  <c:v>39</c:v>
                </c:pt>
                <c:pt idx="31">
                  <c:v>40</c:v>
                </c:pt>
                <c:pt idx="32">
                  <c:v>42</c:v>
                </c:pt>
                <c:pt idx="33">
                  <c:v>42</c:v>
                </c:pt>
                <c:pt idx="34">
                  <c:v>42</c:v>
                </c:pt>
                <c:pt idx="35">
                  <c:v>43</c:v>
                </c:pt>
                <c:pt idx="36">
                  <c:v>42</c:v>
                </c:pt>
                <c:pt idx="37">
                  <c:v>42</c:v>
                </c:pt>
                <c:pt idx="38">
                  <c:v>41</c:v>
                </c:pt>
                <c:pt idx="39">
                  <c:v>42</c:v>
                </c:pt>
                <c:pt idx="40">
                  <c:v>43</c:v>
                </c:pt>
                <c:pt idx="41">
                  <c:v>42</c:v>
                </c:pt>
                <c:pt idx="42">
                  <c:v>43</c:v>
                </c:pt>
                <c:pt idx="43">
                  <c:v>37</c:v>
                </c:pt>
                <c:pt idx="44">
                  <c:v>41</c:v>
                </c:pt>
                <c:pt idx="45">
                  <c:v>39</c:v>
                </c:pt>
                <c:pt idx="46">
                  <c:v>40</c:v>
                </c:pt>
                <c:pt idx="47">
                  <c:v>40</c:v>
                </c:pt>
                <c:pt idx="48">
                  <c:v>42</c:v>
                </c:pt>
                <c:pt idx="49">
                  <c:v>40</c:v>
                </c:pt>
                <c:pt idx="50">
                  <c:v>10</c:v>
                </c:pt>
                <c:pt idx="51">
                  <c:v>40</c:v>
                </c:pt>
                <c:pt idx="52">
                  <c:v>40</c:v>
                </c:pt>
                <c:pt idx="53">
                  <c:v>42</c:v>
                </c:pt>
                <c:pt idx="54">
                  <c:v>40</c:v>
                </c:pt>
                <c:pt idx="55">
                  <c:v>40</c:v>
                </c:pt>
                <c:pt idx="56">
                  <c:v>43</c:v>
                </c:pt>
                <c:pt idx="57">
                  <c:v>40</c:v>
                </c:pt>
                <c:pt idx="58">
                  <c:v>42</c:v>
                </c:pt>
                <c:pt idx="59">
                  <c:v>42</c:v>
                </c:pt>
                <c:pt idx="60">
                  <c:v>40</c:v>
                </c:pt>
                <c:pt idx="61">
                  <c:v>47</c:v>
                </c:pt>
                <c:pt idx="62">
                  <c:v>42</c:v>
                </c:pt>
                <c:pt idx="63">
                  <c:v>41</c:v>
                </c:pt>
                <c:pt idx="64">
                  <c:v>40</c:v>
                </c:pt>
                <c:pt idx="65">
                  <c:v>42</c:v>
                </c:pt>
                <c:pt idx="66">
                  <c:v>42</c:v>
                </c:pt>
                <c:pt idx="67">
                  <c:v>41</c:v>
                </c:pt>
                <c:pt idx="68">
                  <c:v>43</c:v>
                </c:pt>
                <c:pt idx="69">
                  <c:v>41</c:v>
                </c:pt>
                <c:pt idx="70">
                  <c:v>42</c:v>
                </c:pt>
                <c:pt idx="71">
                  <c:v>41</c:v>
                </c:pt>
                <c:pt idx="72">
                  <c:v>41</c:v>
                </c:pt>
                <c:pt idx="73">
                  <c:v>42</c:v>
                </c:pt>
                <c:pt idx="74">
                  <c:v>42</c:v>
                </c:pt>
                <c:pt idx="75">
                  <c:v>44</c:v>
                </c:pt>
                <c:pt idx="76">
                  <c:v>42</c:v>
                </c:pt>
                <c:pt idx="77">
                  <c:v>42</c:v>
                </c:pt>
                <c:pt idx="78">
                  <c:v>42</c:v>
                </c:pt>
                <c:pt idx="79">
                  <c:v>29</c:v>
                </c:pt>
                <c:pt idx="80">
                  <c:v>40</c:v>
                </c:pt>
                <c:pt idx="81">
                  <c:v>27</c:v>
                </c:pt>
                <c:pt idx="82">
                  <c:v>43</c:v>
                </c:pt>
                <c:pt idx="83">
                  <c:v>42</c:v>
                </c:pt>
                <c:pt idx="84">
                  <c:v>43</c:v>
                </c:pt>
                <c:pt idx="85">
                  <c:v>41</c:v>
                </c:pt>
                <c:pt idx="86">
                  <c:v>39</c:v>
                </c:pt>
                <c:pt idx="87">
                  <c:v>41</c:v>
                </c:pt>
                <c:pt idx="88">
                  <c:v>40</c:v>
                </c:pt>
                <c:pt idx="89">
                  <c:v>42</c:v>
                </c:pt>
                <c:pt idx="90">
                  <c:v>40</c:v>
                </c:pt>
                <c:pt idx="91">
                  <c:v>39</c:v>
                </c:pt>
                <c:pt idx="92">
                  <c:v>37</c:v>
                </c:pt>
                <c:pt idx="93">
                  <c:v>40</c:v>
                </c:pt>
                <c:pt idx="94">
                  <c:v>40</c:v>
                </c:pt>
                <c:pt idx="95">
                  <c:v>40</c:v>
                </c:pt>
                <c:pt idx="96">
                  <c:v>43</c:v>
                </c:pt>
                <c:pt idx="97">
                  <c:v>41</c:v>
                </c:pt>
                <c:pt idx="98">
                  <c:v>38</c:v>
                </c:pt>
                <c:pt idx="99">
                  <c:v>40</c:v>
                </c:pt>
              </c:numCache>
            </c:numRef>
          </c:val>
          <c:smooth val="0"/>
          <c:extLst>
            <c:ext xmlns:c16="http://schemas.microsoft.com/office/drawing/2014/chart" uri="{C3380CC4-5D6E-409C-BE32-E72D297353CC}">
              <c16:uniqueId val="{00000002-9A15-4E63-8975-8B7A2BFB934A}"/>
            </c:ext>
          </c:extLst>
        </c:ser>
        <c:dLbls>
          <c:showLegendKey val="0"/>
          <c:showVal val="0"/>
          <c:showCatName val="0"/>
          <c:showSerName val="0"/>
          <c:showPercent val="0"/>
          <c:showBubbleSize val="0"/>
        </c:dLbls>
        <c:smooth val="0"/>
        <c:axId val="1285364432"/>
        <c:axId val="1285369008"/>
      </c:lineChart>
      <c:catAx>
        <c:axId val="128536443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Cambria" panose="02040503050406030204" pitchFamily="18" charset="0"/>
                <a:ea typeface="+mn-ea"/>
                <a:cs typeface="+mn-cs"/>
              </a:defRPr>
            </a:pPr>
            <a:endParaRPr lang="zh-CN"/>
          </a:p>
        </c:txPr>
        <c:crossAx val="1285369008"/>
        <c:crosses val="autoZero"/>
        <c:auto val="1"/>
        <c:lblAlgn val="ctr"/>
        <c:lblOffset val="100"/>
        <c:noMultiLvlLbl val="0"/>
      </c:catAx>
      <c:valAx>
        <c:axId val="12853690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价格</a:t>
                </a:r>
                <a:r>
                  <a:rPr lang="en-US" altLang="zh-CN"/>
                  <a:t>/</a:t>
                </a:r>
                <a:r>
                  <a:rPr lang="zh-CN" altLang="en-US"/>
                  <a:t>元</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crossAx val="1285364432"/>
        <c:crosses val="autoZero"/>
        <c:crossBetween val="between"/>
      </c:valAx>
      <c:spPr>
        <a:solidFill>
          <a:schemeClr val="bg1"/>
        </a:solidFill>
        <a:ln>
          <a:solidFill>
            <a:schemeClr val="bg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Sheet1!$F$1</c:f>
              <c:strCache>
                <c:ptCount val="1"/>
                <c:pt idx="0">
                  <c:v>time_taxi</c:v>
                </c:pt>
              </c:strCache>
            </c:strRef>
          </c:tx>
          <c:spPr>
            <a:ln w="12700" cap="rnd">
              <a:solidFill>
                <a:schemeClr val="accent5">
                  <a:lumMod val="75000"/>
                </a:schemeClr>
              </a:solidFill>
              <a:round/>
            </a:ln>
            <a:effectLst/>
          </c:spPr>
          <c:marker>
            <c:symbol val="none"/>
          </c:marker>
          <c:dPt>
            <c:idx val="99"/>
            <c:marker>
              <c:symbol val="diamond"/>
              <c:size val="5"/>
              <c:spPr>
                <a:noFill/>
                <a:ln w="9525">
                  <a:solidFill>
                    <a:schemeClr val="accent1"/>
                  </a:solidFill>
                </a:ln>
                <a:effectLst/>
              </c:spPr>
            </c:marker>
            <c:bubble3D val="0"/>
            <c:extLst>
              <c:ext xmlns:c16="http://schemas.microsoft.com/office/drawing/2014/chart" uri="{C3380CC4-5D6E-409C-BE32-E72D297353CC}">
                <c16:uniqueId val="{00000000-3DB0-42A1-947E-602EC909E9BE}"/>
              </c:ext>
            </c:extLst>
          </c:dPt>
          <c:cat>
            <c:numRef>
              <c:f>Sheet1!$E$2:$E$101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Sheet1!$F$2:$F$101</c:f>
              <c:numCache>
                <c:formatCode>General</c:formatCode>
                <c:ptCount val="100"/>
                <c:pt idx="0">
                  <c:v>91.2</c:v>
                </c:pt>
                <c:pt idx="1">
                  <c:v>115.1333333</c:v>
                </c:pt>
                <c:pt idx="2">
                  <c:v>77.433333329999996</c:v>
                </c:pt>
                <c:pt idx="3">
                  <c:v>92.666666669999998</c:v>
                </c:pt>
                <c:pt idx="4">
                  <c:v>94.916666669999998</c:v>
                </c:pt>
                <c:pt idx="5">
                  <c:v>71.466666669999995</c:v>
                </c:pt>
                <c:pt idx="6">
                  <c:v>89.816666670000004</c:v>
                </c:pt>
                <c:pt idx="7">
                  <c:v>89.966666669999995</c:v>
                </c:pt>
                <c:pt idx="8">
                  <c:v>76.966666669999995</c:v>
                </c:pt>
                <c:pt idx="9">
                  <c:v>91.916666669999998</c:v>
                </c:pt>
                <c:pt idx="10">
                  <c:v>89.6</c:v>
                </c:pt>
                <c:pt idx="11">
                  <c:v>94.45</c:v>
                </c:pt>
                <c:pt idx="12">
                  <c:v>78.383333329999999</c:v>
                </c:pt>
                <c:pt idx="13">
                  <c:v>115.2666667</c:v>
                </c:pt>
                <c:pt idx="14">
                  <c:v>97.8</c:v>
                </c:pt>
                <c:pt idx="15">
                  <c:v>108.2333333</c:v>
                </c:pt>
                <c:pt idx="16">
                  <c:v>90</c:v>
                </c:pt>
                <c:pt idx="17">
                  <c:v>93.383333329999999</c:v>
                </c:pt>
                <c:pt idx="18">
                  <c:v>109.15</c:v>
                </c:pt>
                <c:pt idx="19">
                  <c:v>94.916666669999998</c:v>
                </c:pt>
                <c:pt idx="20">
                  <c:v>109.9833333</c:v>
                </c:pt>
                <c:pt idx="21">
                  <c:v>77.933333329999996</c:v>
                </c:pt>
                <c:pt idx="22">
                  <c:v>83.9</c:v>
                </c:pt>
                <c:pt idx="23">
                  <c:v>111.41666669999999</c:v>
                </c:pt>
                <c:pt idx="24">
                  <c:v>115.2666667</c:v>
                </c:pt>
                <c:pt idx="25">
                  <c:v>93.6</c:v>
                </c:pt>
                <c:pt idx="26">
                  <c:v>76.95</c:v>
                </c:pt>
                <c:pt idx="27">
                  <c:v>99.366666670000001</c:v>
                </c:pt>
                <c:pt idx="28">
                  <c:v>77.5</c:v>
                </c:pt>
                <c:pt idx="29">
                  <c:v>89.483333329999994</c:v>
                </c:pt>
                <c:pt idx="30">
                  <c:v>87</c:v>
                </c:pt>
                <c:pt idx="31">
                  <c:v>88.116666670000001</c:v>
                </c:pt>
                <c:pt idx="32">
                  <c:v>101.05</c:v>
                </c:pt>
                <c:pt idx="33">
                  <c:v>93.1</c:v>
                </c:pt>
                <c:pt idx="34">
                  <c:v>95.116666670000001</c:v>
                </c:pt>
                <c:pt idx="35">
                  <c:v>101.33333330000001</c:v>
                </c:pt>
                <c:pt idx="36">
                  <c:v>111.4</c:v>
                </c:pt>
                <c:pt idx="37">
                  <c:v>88.916666669999998</c:v>
                </c:pt>
                <c:pt idx="38">
                  <c:v>88.466666669999995</c:v>
                </c:pt>
                <c:pt idx="39">
                  <c:v>94.783333330000005</c:v>
                </c:pt>
                <c:pt idx="40">
                  <c:v>118.95</c:v>
                </c:pt>
                <c:pt idx="41">
                  <c:v>74.466666669999995</c:v>
                </c:pt>
                <c:pt idx="42">
                  <c:v>113.2</c:v>
                </c:pt>
                <c:pt idx="43">
                  <c:v>92.6</c:v>
                </c:pt>
                <c:pt idx="44">
                  <c:v>92.166666669999998</c:v>
                </c:pt>
                <c:pt idx="45">
                  <c:v>94.683333329999996</c:v>
                </c:pt>
                <c:pt idx="46">
                  <c:v>110.1</c:v>
                </c:pt>
                <c:pt idx="47">
                  <c:v>117.08333330000001</c:v>
                </c:pt>
                <c:pt idx="48">
                  <c:v>94.75</c:v>
                </c:pt>
                <c:pt idx="49">
                  <c:v>114.5166667</c:v>
                </c:pt>
                <c:pt idx="50">
                  <c:v>77.866666670000001</c:v>
                </c:pt>
                <c:pt idx="51">
                  <c:v>107.6</c:v>
                </c:pt>
                <c:pt idx="52">
                  <c:v>111.65</c:v>
                </c:pt>
                <c:pt idx="53">
                  <c:v>91.3</c:v>
                </c:pt>
                <c:pt idx="54">
                  <c:v>89.75</c:v>
                </c:pt>
                <c:pt idx="55">
                  <c:v>93.966666669999995</c:v>
                </c:pt>
                <c:pt idx="56">
                  <c:v>78.283333330000005</c:v>
                </c:pt>
                <c:pt idx="57">
                  <c:v>95.4</c:v>
                </c:pt>
                <c:pt idx="58">
                  <c:v>88.75</c:v>
                </c:pt>
                <c:pt idx="59">
                  <c:v>88.766666670000006</c:v>
                </c:pt>
                <c:pt idx="60">
                  <c:v>76.099999999999994</c:v>
                </c:pt>
                <c:pt idx="61">
                  <c:v>120.85</c:v>
                </c:pt>
                <c:pt idx="62">
                  <c:v>92.85</c:v>
                </c:pt>
                <c:pt idx="63">
                  <c:v>96.3</c:v>
                </c:pt>
                <c:pt idx="64">
                  <c:v>93.916666669999998</c:v>
                </c:pt>
                <c:pt idx="65">
                  <c:v>91.55</c:v>
                </c:pt>
                <c:pt idx="66">
                  <c:v>93.683333329999996</c:v>
                </c:pt>
                <c:pt idx="67">
                  <c:v>87.666666669999998</c:v>
                </c:pt>
                <c:pt idx="68">
                  <c:v>94</c:v>
                </c:pt>
                <c:pt idx="69">
                  <c:v>109.45</c:v>
                </c:pt>
                <c:pt idx="70">
                  <c:v>86.2</c:v>
                </c:pt>
                <c:pt idx="71">
                  <c:v>93.933333329999996</c:v>
                </c:pt>
                <c:pt idx="72">
                  <c:v>112.3</c:v>
                </c:pt>
                <c:pt idx="73">
                  <c:v>93.25</c:v>
                </c:pt>
                <c:pt idx="74">
                  <c:v>92.9</c:v>
                </c:pt>
                <c:pt idx="75">
                  <c:v>109.35</c:v>
                </c:pt>
                <c:pt idx="76">
                  <c:v>98.616666670000001</c:v>
                </c:pt>
                <c:pt idx="77">
                  <c:v>91.75</c:v>
                </c:pt>
                <c:pt idx="78">
                  <c:v>109.16666669999999</c:v>
                </c:pt>
                <c:pt idx="79">
                  <c:v>73.3</c:v>
                </c:pt>
                <c:pt idx="80">
                  <c:v>92.366666670000001</c:v>
                </c:pt>
                <c:pt idx="81">
                  <c:v>70.533333330000005</c:v>
                </c:pt>
                <c:pt idx="82">
                  <c:v>110.6333333</c:v>
                </c:pt>
                <c:pt idx="83">
                  <c:v>92.916666669999998</c:v>
                </c:pt>
                <c:pt idx="84">
                  <c:v>94.066666670000004</c:v>
                </c:pt>
                <c:pt idx="85">
                  <c:v>72.3</c:v>
                </c:pt>
                <c:pt idx="86">
                  <c:v>93.883333329999999</c:v>
                </c:pt>
                <c:pt idx="87">
                  <c:v>77.400000000000006</c:v>
                </c:pt>
                <c:pt idx="88">
                  <c:v>95.6</c:v>
                </c:pt>
                <c:pt idx="89">
                  <c:v>94.316666670000004</c:v>
                </c:pt>
                <c:pt idx="90">
                  <c:v>114.91666669999999</c:v>
                </c:pt>
                <c:pt idx="91">
                  <c:v>87.633333329999999</c:v>
                </c:pt>
                <c:pt idx="92">
                  <c:v>89.866666670000001</c:v>
                </c:pt>
                <c:pt idx="93">
                  <c:v>112.4333333</c:v>
                </c:pt>
                <c:pt idx="94">
                  <c:v>93.366666670000001</c:v>
                </c:pt>
                <c:pt idx="95">
                  <c:v>77.416666669999998</c:v>
                </c:pt>
                <c:pt idx="96">
                  <c:v>94.183333329999996</c:v>
                </c:pt>
                <c:pt idx="97">
                  <c:v>80</c:v>
                </c:pt>
                <c:pt idx="98">
                  <c:v>93.116666670000001</c:v>
                </c:pt>
                <c:pt idx="99">
                  <c:v>120.25</c:v>
                </c:pt>
              </c:numCache>
            </c:numRef>
          </c:val>
          <c:smooth val="0"/>
          <c:extLst>
            <c:ext xmlns:c16="http://schemas.microsoft.com/office/drawing/2014/chart" uri="{C3380CC4-5D6E-409C-BE32-E72D297353CC}">
              <c16:uniqueId val="{00000001-3DB0-42A1-947E-602EC909E9BE}"/>
            </c:ext>
          </c:extLst>
        </c:ser>
        <c:ser>
          <c:idx val="1"/>
          <c:order val="1"/>
          <c:tx>
            <c:strRef>
              <c:f>Sheet1!$G$1</c:f>
              <c:strCache>
                <c:ptCount val="1"/>
                <c:pt idx="0">
                  <c:v>time_bus</c:v>
                </c:pt>
              </c:strCache>
            </c:strRef>
          </c:tx>
          <c:spPr>
            <a:ln w="12700" cap="rnd">
              <a:solidFill>
                <a:srgbClr val="A11721"/>
              </a:solidFill>
              <a:round/>
            </a:ln>
            <a:effectLst/>
          </c:spPr>
          <c:marker>
            <c:symbol val="none"/>
          </c:marker>
          <c:cat>
            <c:numRef>
              <c:f>Sheet1!$E$2:$E$101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Sheet1!$G$2:$G$101</c:f>
              <c:numCache>
                <c:formatCode>General</c:formatCode>
                <c:ptCount val="100"/>
                <c:pt idx="0">
                  <c:v>77.516666670000006</c:v>
                </c:pt>
                <c:pt idx="1">
                  <c:v>110.91666669999999</c:v>
                </c:pt>
                <c:pt idx="2">
                  <c:v>95.7</c:v>
                </c:pt>
                <c:pt idx="3">
                  <c:v>68.016666670000006</c:v>
                </c:pt>
                <c:pt idx="4">
                  <c:v>74.033333330000005</c:v>
                </c:pt>
                <c:pt idx="5">
                  <c:v>146.2333333</c:v>
                </c:pt>
                <c:pt idx="6">
                  <c:v>78.8</c:v>
                </c:pt>
                <c:pt idx="7">
                  <c:v>58.95</c:v>
                </c:pt>
                <c:pt idx="8">
                  <c:v>145.96666669999999</c:v>
                </c:pt>
                <c:pt idx="9">
                  <c:v>59.833333330000002</c:v>
                </c:pt>
                <c:pt idx="10">
                  <c:v>95.133333329999999</c:v>
                </c:pt>
                <c:pt idx="11">
                  <c:v>75.650000000000006</c:v>
                </c:pt>
                <c:pt idx="12">
                  <c:v>69.183333329999996</c:v>
                </c:pt>
                <c:pt idx="13">
                  <c:v>148.46666669999999</c:v>
                </c:pt>
                <c:pt idx="14">
                  <c:v>107.2166667</c:v>
                </c:pt>
                <c:pt idx="15">
                  <c:v>115.16666669999999</c:v>
                </c:pt>
                <c:pt idx="16">
                  <c:v>125.9833333</c:v>
                </c:pt>
                <c:pt idx="17">
                  <c:v>93.65</c:v>
                </c:pt>
                <c:pt idx="18">
                  <c:v>92.7</c:v>
                </c:pt>
                <c:pt idx="19">
                  <c:v>116.8166667</c:v>
                </c:pt>
                <c:pt idx="20">
                  <c:v>157.56666670000001</c:v>
                </c:pt>
                <c:pt idx="21">
                  <c:v>72.216666669999995</c:v>
                </c:pt>
                <c:pt idx="22">
                  <c:v>72.783333330000005</c:v>
                </c:pt>
                <c:pt idx="23">
                  <c:v>94.4</c:v>
                </c:pt>
                <c:pt idx="24">
                  <c:v>157.91666670000001</c:v>
                </c:pt>
                <c:pt idx="25">
                  <c:v>86.133333329999999</c:v>
                </c:pt>
                <c:pt idx="26">
                  <c:v>86.916666669999998</c:v>
                </c:pt>
                <c:pt idx="27">
                  <c:v>117.0666667</c:v>
                </c:pt>
                <c:pt idx="28">
                  <c:v>87.733333329999994</c:v>
                </c:pt>
                <c:pt idx="29">
                  <c:v>90.283333330000005</c:v>
                </c:pt>
                <c:pt idx="30">
                  <c:v>96.166666669999998</c:v>
                </c:pt>
                <c:pt idx="31">
                  <c:v>80.183333329999996</c:v>
                </c:pt>
                <c:pt idx="32">
                  <c:v>97.333333330000002</c:v>
                </c:pt>
                <c:pt idx="33">
                  <c:v>85.466666669999995</c:v>
                </c:pt>
                <c:pt idx="34">
                  <c:v>103.1333333</c:v>
                </c:pt>
                <c:pt idx="35">
                  <c:v>99.25</c:v>
                </c:pt>
                <c:pt idx="36">
                  <c:v>90.15</c:v>
                </c:pt>
                <c:pt idx="37">
                  <c:v>89.083333330000002</c:v>
                </c:pt>
                <c:pt idx="38">
                  <c:v>112.35</c:v>
                </c:pt>
                <c:pt idx="39">
                  <c:v>87.516666670000006</c:v>
                </c:pt>
                <c:pt idx="40">
                  <c:v>133.85</c:v>
                </c:pt>
                <c:pt idx="41">
                  <c:v>113.25</c:v>
                </c:pt>
                <c:pt idx="42">
                  <c:v>139.93333329999999</c:v>
                </c:pt>
                <c:pt idx="43">
                  <c:v>75.833333330000002</c:v>
                </c:pt>
                <c:pt idx="44">
                  <c:v>102.9</c:v>
                </c:pt>
                <c:pt idx="45">
                  <c:v>78.05</c:v>
                </c:pt>
                <c:pt idx="46">
                  <c:v>90.666666669999998</c:v>
                </c:pt>
                <c:pt idx="47">
                  <c:v>73.5</c:v>
                </c:pt>
                <c:pt idx="48">
                  <c:v>98.733333329999994</c:v>
                </c:pt>
                <c:pt idx="49">
                  <c:v>84.983333329999994</c:v>
                </c:pt>
                <c:pt idx="50">
                  <c:v>146.3833333</c:v>
                </c:pt>
                <c:pt idx="51">
                  <c:v>82.383333329999999</c:v>
                </c:pt>
                <c:pt idx="52">
                  <c:v>87.833333330000002</c:v>
                </c:pt>
                <c:pt idx="53">
                  <c:v>102.1</c:v>
                </c:pt>
                <c:pt idx="54">
                  <c:v>103.4833333</c:v>
                </c:pt>
                <c:pt idx="55">
                  <c:v>97.016666670000006</c:v>
                </c:pt>
                <c:pt idx="56">
                  <c:v>102.1333333</c:v>
                </c:pt>
                <c:pt idx="57">
                  <c:v>89.1</c:v>
                </c:pt>
                <c:pt idx="58">
                  <c:v>115.6833333</c:v>
                </c:pt>
                <c:pt idx="59">
                  <c:v>104.3833333</c:v>
                </c:pt>
                <c:pt idx="60">
                  <c:v>140.33333329999999</c:v>
                </c:pt>
                <c:pt idx="61">
                  <c:v>141.9</c:v>
                </c:pt>
                <c:pt idx="62">
                  <c:v>84.283333330000005</c:v>
                </c:pt>
                <c:pt idx="63">
                  <c:v>80.3</c:v>
                </c:pt>
                <c:pt idx="64">
                  <c:v>59.766666669999999</c:v>
                </c:pt>
                <c:pt idx="65">
                  <c:v>125.55</c:v>
                </c:pt>
                <c:pt idx="66">
                  <c:v>89.65</c:v>
                </c:pt>
                <c:pt idx="67">
                  <c:v>82.766666670000006</c:v>
                </c:pt>
                <c:pt idx="68">
                  <c:v>103.6333333</c:v>
                </c:pt>
                <c:pt idx="69">
                  <c:v>104.1833333</c:v>
                </c:pt>
                <c:pt idx="70">
                  <c:v>101.6333333</c:v>
                </c:pt>
                <c:pt idx="71">
                  <c:v>91.6</c:v>
                </c:pt>
                <c:pt idx="72">
                  <c:v>110.5666667</c:v>
                </c:pt>
                <c:pt idx="73">
                  <c:v>124.5166667</c:v>
                </c:pt>
                <c:pt idx="74">
                  <c:v>102.6166667</c:v>
                </c:pt>
                <c:pt idx="75">
                  <c:v>116.4833333</c:v>
                </c:pt>
                <c:pt idx="76">
                  <c:v>104.6833333</c:v>
                </c:pt>
                <c:pt idx="77">
                  <c:v>126.7833333</c:v>
                </c:pt>
                <c:pt idx="78">
                  <c:v>73.483333329999994</c:v>
                </c:pt>
                <c:pt idx="79">
                  <c:v>111.5333333</c:v>
                </c:pt>
                <c:pt idx="80">
                  <c:v>106.4</c:v>
                </c:pt>
                <c:pt idx="81">
                  <c:v>81.583333330000002</c:v>
                </c:pt>
                <c:pt idx="82">
                  <c:v>141.06666670000001</c:v>
                </c:pt>
                <c:pt idx="83">
                  <c:v>103.4333333</c:v>
                </c:pt>
                <c:pt idx="84">
                  <c:v>135.6166667</c:v>
                </c:pt>
                <c:pt idx="85">
                  <c:v>98.3</c:v>
                </c:pt>
                <c:pt idx="86">
                  <c:v>69.666666669999998</c:v>
                </c:pt>
                <c:pt idx="87">
                  <c:v>96.35</c:v>
                </c:pt>
                <c:pt idx="88">
                  <c:v>97.65</c:v>
                </c:pt>
                <c:pt idx="89">
                  <c:v>94</c:v>
                </c:pt>
                <c:pt idx="90">
                  <c:v>76.483333329999994</c:v>
                </c:pt>
                <c:pt idx="91">
                  <c:v>75.283333330000005</c:v>
                </c:pt>
                <c:pt idx="92">
                  <c:v>65.083333330000002</c:v>
                </c:pt>
                <c:pt idx="93">
                  <c:v>81.349999999999994</c:v>
                </c:pt>
                <c:pt idx="94">
                  <c:v>84.666666669999998</c:v>
                </c:pt>
                <c:pt idx="95">
                  <c:v>82.35</c:v>
                </c:pt>
                <c:pt idx="96">
                  <c:v>118.75</c:v>
                </c:pt>
                <c:pt idx="97">
                  <c:v>98.433333329999996</c:v>
                </c:pt>
                <c:pt idx="98">
                  <c:v>64.033333330000005</c:v>
                </c:pt>
                <c:pt idx="99">
                  <c:v>91.916666669999998</c:v>
                </c:pt>
              </c:numCache>
            </c:numRef>
          </c:val>
          <c:smooth val="0"/>
          <c:extLst>
            <c:ext xmlns:c16="http://schemas.microsoft.com/office/drawing/2014/chart" uri="{C3380CC4-5D6E-409C-BE32-E72D297353CC}">
              <c16:uniqueId val="{00000002-3DB0-42A1-947E-602EC909E9BE}"/>
            </c:ext>
          </c:extLst>
        </c:ser>
        <c:dLbls>
          <c:showLegendKey val="0"/>
          <c:showVal val="0"/>
          <c:showCatName val="0"/>
          <c:showSerName val="0"/>
          <c:showPercent val="0"/>
          <c:showBubbleSize val="0"/>
        </c:dLbls>
        <c:smooth val="0"/>
        <c:axId val="1285364432"/>
        <c:axId val="1285369008"/>
      </c:lineChart>
      <c:catAx>
        <c:axId val="128536443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Cambria" panose="02040503050406030204" pitchFamily="18" charset="0"/>
                <a:ea typeface="+mn-ea"/>
                <a:cs typeface="+mn-cs"/>
              </a:defRPr>
            </a:pPr>
            <a:endParaRPr lang="zh-CN"/>
          </a:p>
        </c:txPr>
        <c:crossAx val="1285369008"/>
        <c:crosses val="autoZero"/>
        <c:auto val="1"/>
        <c:lblAlgn val="ctr"/>
        <c:lblOffset val="100"/>
        <c:noMultiLvlLbl val="0"/>
      </c:catAx>
      <c:valAx>
        <c:axId val="12853690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时间</a:t>
                </a:r>
                <a:r>
                  <a:rPr lang="en-US" altLang="zh-CN"/>
                  <a:t>/min</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crossAx val="1285364432"/>
        <c:crosses val="autoZero"/>
        <c:crossBetween val="between"/>
      </c:valAx>
      <c:spPr>
        <a:solidFill>
          <a:sysClr val="window" lastClr="FFFFFF"/>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A48F5-D6B4-4F83-847E-233C77C1BF2F}"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B9BF5-541C-4274-BC86-8105EAA2DAB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尊敬的各位评委老师下午好，我们研究的课题是：我是本组的答辩人：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以下六位是我们的组员</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北京大兴国际机场共有五条轨道线路在机场外围整合并列为一组，沿新机场中轴贯穿航站区，依次分别是，京雄城际、机场快轨、R4/S6、预留线和廊涿城际。机场的地下东西两侧是城际铁路和高铁，中间三条是机场专线和地铁，五条线路站台区总宽度约270米。</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微软雅黑" panose="020B0503020204020204" pitchFamily="34" charset="-122"/>
                <a:ea typeface="微软雅黑" panose="020B0503020204020204" pitchFamily="34" charset="-122"/>
                <a:sym typeface="+mn-ea"/>
              </a:rPr>
              <a:t>修建了北京地铁大兴机场。该线路可在草桥站实现与北京地铁</a:t>
            </a:r>
            <a:r>
              <a:rPr lang="en-US" altLang="zh-CN" dirty="0">
                <a:solidFill>
                  <a:srgbClr val="333333"/>
                </a:solidFill>
                <a:latin typeface="微软雅黑" panose="020B0503020204020204" pitchFamily="34" charset="-122"/>
                <a:ea typeface="微软雅黑" panose="020B0503020204020204" pitchFamily="34" charset="-122"/>
                <a:sym typeface="+mn-ea"/>
              </a:rPr>
              <a:t>10</a:t>
            </a:r>
            <a:r>
              <a:rPr lang="zh-CN" altLang="en-US" dirty="0">
                <a:solidFill>
                  <a:srgbClr val="333333"/>
                </a:solidFill>
                <a:latin typeface="微软雅黑" panose="020B0503020204020204" pitchFamily="34" charset="-122"/>
                <a:ea typeface="微软雅黑" panose="020B0503020204020204" pitchFamily="34" charset="-122"/>
                <a:sym typeface="+mn-ea"/>
              </a:rPr>
              <a:t>号线、北京地铁</a:t>
            </a:r>
            <a:r>
              <a:rPr lang="en-US" altLang="zh-CN" dirty="0">
                <a:solidFill>
                  <a:srgbClr val="333333"/>
                </a:solidFill>
                <a:latin typeface="微软雅黑" panose="020B0503020204020204" pitchFamily="34" charset="-122"/>
                <a:ea typeface="微软雅黑" panose="020B0503020204020204" pitchFamily="34" charset="-122"/>
                <a:sym typeface="+mn-ea"/>
              </a:rPr>
              <a:t>19</a:t>
            </a:r>
            <a:r>
              <a:rPr lang="zh-CN" altLang="en-US" dirty="0">
                <a:solidFill>
                  <a:srgbClr val="333333"/>
                </a:solidFill>
                <a:latin typeface="微软雅黑" panose="020B0503020204020204" pitchFamily="34" charset="-122"/>
                <a:ea typeface="微软雅黑" panose="020B0503020204020204" pitchFamily="34" charset="-122"/>
                <a:sym typeface="+mn-ea"/>
              </a:rPr>
              <a:t>号线的换乘。</a:t>
            </a:r>
            <a:endParaRPr lang="zh-CN" altLang="zh-CN" dirty="0">
              <a:solidFill>
                <a:srgbClr val="333333"/>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13</a:t>
            </a:fld>
            <a:endParaRPr lang="zh-CN" altLang="en-US"/>
          </a:p>
        </p:txBody>
      </p:sp>
    </p:spTree>
    <p:extLst>
      <p:ext uri="{BB962C8B-B14F-4D97-AF65-F5344CB8AC3E}">
        <p14:creationId xmlns:p14="http://schemas.microsoft.com/office/powerpoint/2010/main" val="160490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15</a:t>
            </a:fld>
            <a:endParaRPr lang="zh-CN" altLang="en-US"/>
          </a:p>
        </p:txBody>
      </p:sp>
    </p:spTree>
    <p:extLst>
      <p:ext uri="{BB962C8B-B14F-4D97-AF65-F5344CB8AC3E}">
        <p14:creationId xmlns:p14="http://schemas.microsoft.com/office/powerpoint/2010/main" val="2602237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乘坐公共交通的时间波动主要来源于过程中的道路行程</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16</a:t>
            </a:fld>
            <a:endParaRPr lang="zh-CN" altLang="en-US"/>
          </a:p>
        </p:txBody>
      </p:sp>
    </p:spTree>
    <p:extLst>
      <p:ext uri="{BB962C8B-B14F-4D97-AF65-F5344CB8AC3E}">
        <p14:creationId xmlns:p14="http://schemas.microsoft.com/office/powerpoint/2010/main" val="174867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大兴机场综合交通枢纽通过其独特设计</a:t>
            </a:r>
            <a:r>
              <a:rPr lang="en-US" altLang="zh-CN" dirty="0"/>
              <a:t>,,</a:t>
            </a:r>
            <a:r>
              <a:rPr lang="zh-CN" altLang="en-US" dirty="0"/>
              <a:t>将中转时间大幅降低</a:t>
            </a:r>
            <a:r>
              <a:rPr lang="en-US" altLang="zh-CN" dirty="0"/>
              <a:t>,</a:t>
            </a:r>
            <a:r>
              <a:rPr lang="zh-CN" altLang="en-US" dirty="0"/>
              <a:t>大幅提高了中转体验</a:t>
            </a:r>
            <a:r>
              <a:rPr lang="en-US" altLang="zh-CN" dirty="0"/>
              <a:t>,</a:t>
            </a:r>
            <a:r>
              <a:rPr lang="zh-CN" altLang="en-US" dirty="0"/>
              <a:t>实现了交通运输枢纽的连续性  快速性  和便利性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rgbClr val="FFFFFF"/>
                </a:solidFill>
                <a:latin typeface="黑体" panose="02010609060101010101" charset="-122"/>
                <a:ea typeface="黑体" panose="02010609060101010101" charset="-122"/>
                <a:cs typeface="黑体" panose="02010609060101010101" charset="-122"/>
              </a:rPr>
              <a:t>构建完善的</a:t>
            </a:r>
            <a:r>
              <a:rPr lang="zh-CN" altLang="en-US" sz="1200" dirty="0">
                <a:solidFill>
                  <a:srgbClr val="FFFFFF"/>
                </a:solidFill>
                <a:latin typeface="黑体" panose="02010609060101010101" charset="-122"/>
                <a:ea typeface="黑体" panose="02010609060101010101" charset="-122"/>
                <a:cs typeface="黑体" panose="02010609060101010101" charset="-122"/>
              </a:rPr>
              <a:t>路</a:t>
            </a:r>
            <a:r>
              <a:rPr lang="zh-CN" altLang="zh-CN" sz="1200" dirty="0">
                <a:solidFill>
                  <a:srgbClr val="FFFFFF"/>
                </a:solidFill>
                <a:latin typeface="黑体" panose="02010609060101010101" charset="-122"/>
                <a:ea typeface="黑体" panose="02010609060101010101" charset="-122"/>
                <a:cs typeface="黑体" panose="02010609060101010101" charset="-122"/>
              </a:rPr>
              <a:t>线网络是枢纽建设的必要条件</a:t>
            </a:r>
            <a:endParaRPr lang="zh-CN" altLang="en-US" sz="1200" dirty="0">
              <a:solidFill>
                <a:srgbClr val="FFFFFF"/>
              </a:solidFill>
              <a:latin typeface="黑体" panose="02010609060101010101" charset="-122"/>
              <a:ea typeface="黑体" panose="02010609060101010101" charset="-122"/>
              <a:cs typeface="黑体" panose="02010609060101010101" charset="-122"/>
            </a:endParaRPr>
          </a:p>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21</a:t>
            </a:fld>
            <a:endParaRPr lang="zh-CN" altLang="en-US"/>
          </a:p>
        </p:txBody>
      </p:sp>
    </p:spTree>
    <p:extLst>
      <p:ext uri="{BB962C8B-B14F-4D97-AF65-F5344CB8AC3E}">
        <p14:creationId xmlns:p14="http://schemas.microsoft.com/office/powerpoint/2010/main" val="2706519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olidFill>
                  <a:srgbClr val="272727"/>
                </a:solidFill>
                <a:latin typeface="黑体" panose="02010609060101010101" pitchFamily="49" charset="-122"/>
                <a:ea typeface="黑体" panose="02010609060101010101" pitchFamily="49" charset="-122"/>
                <a:cs typeface="黑体" panose="02010609060101010101" pitchFamily="49" charset="-122"/>
                <a:sym typeface="+mn-ea"/>
              </a:rPr>
              <a:t>打造民航、高铁、城际铁路、城市轨道、市郊轨道、公路衔接的立体化交通。</a:t>
            </a:r>
            <a:endParaRPr lang="zh-CN" altLang="en-US" dirty="0">
              <a:solidFill>
                <a:srgbClr val="272727"/>
              </a:solidFill>
              <a:latin typeface="黑体" panose="02010609060101010101" pitchFamily="49" charset="-122"/>
              <a:ea typeface="黑体" panose="02010609060101010101" pitchFamily="49" charset="-122"/>
              <a:cs typeface="黑体" panose="02010609060101010101" pitchFamily="49" charset="-122"/>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我们的系统分析报告介绍完毕，谢谢老师和各位同学</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23</a:t>
            </a:fld>
            <a:endParaRPr lang="zh-CN" altLang="en-US"/>
          </a:p>
        </p:txBody>
      </p:sp>
    </p:spTree>
    <p:extLst>
      <p:ext uri="{BB962C8B-B14F-4D97-AF65-F5344CB8AC3E}">
        <p14:creationId xmlns:p14="http://schemas.microsoft.com/office/powerpoint/2010/main" val="310459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我将通过以下四个方面来介绍我们的项目（停</a:t>
            </a:r>
            <a:r>
              <a:rPr lang="en-US" altLang="zh-CN" dirty="0"/>
              <a:t>2</a:t>
            </a:r>
            <a:r>
              <a:rPr lang="zh-CN" altLang="en-US" dirty="0"/>
              <a:t>秒）</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本项目分成四个模块：分别是背景分析、关于大兴综合枢纽的总体布局分析、该枢纽所体现出的优势分析、未来枢纽发展建设方向的分析，以上是我们四个内容的一个简单关系图。</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3</a:t>
            </a:fld>
            <a:endParaRPr lang="zh-CN" altLang="en-US"/>
          </a:p>
        </p:txBody>
      </p:sp>
    </p:spTree>
    <p:extLst>
      <p:ext uri="{BB962C8B-B14F-4D97-AF65-F5344CB8AC3E}">
        <p14:creationId xmlns:p14="http://schemas.microsoft.com/office/powerpoint/2010/main" val="188438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第一部分是我们项目的研究背景。</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在政策方面，四川省生态环境厅等政府机构也提出颁布了相关政策，体现了对环境的智慧计算和监测需求</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5</a:t>
            </a:fld>
            <a:endParaRPr lang="zh-CN" altLang="en-US"/>
          </a:p>
        </p:txBody>
      </p:sp>
    </p:spTree>
    <p:extLst>
      <p:ext uri="{BB962C8B-B14F-4D97-AF65-F5344CB8AC3E}">
        <p14:creationId xmlns:p14="http://schemas.microsoft.com/office/powerpoint/2010/main" val="299359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接下来开始介绍对大兴枢纽总体布局的分析。</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本页概括介绍大兴机场整体布局以及航站区主要设施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接下来开始介绍我们分析过程中的枢纽优势。</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11</a:t>
            </a:fld>
            <a:endParaRPr lang="zh-CN" altLang="en-US"/>
          </a:p>
        </p:txBody>
      </p:sp>
    </p:spTree>
    <p:extLst>
      <p:ext uri="{BB962C8B-B14F-4D97-AF65-F5344CB8AC3E}">
        <p14:creationId xmlns:p14="http://schemas.microsoft.com/office/powerpoint/2010/main" val="115393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36"/>
          <p:cNvSpPr>
            <a:spLocks noChangeArrowheads="1"/>
          </p:cNvSpPr>
          <p:nvPr userDrawn="1"/>
        </p:nvSpPr>
        <p:spPr bwMode="auto">
          <a:xfrm>
            <a:off x="-9525" y="401455"/>
            <a:ext cx="425450" cy="562467"/>
          </a:xfrm>
          <a:prstGeom prst="rect">
            <a:avLst/>
          </a:prstGeom>
          <a:solidFill>
            <a:srgbClr val="0078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直接连接符 37"/>
          <p:cNvSpPr>
            <a:spLocks noChangeShapeType="1"/>
          </p:cNvSpPr>
          <p:nvPr userDrawn="1"/>
        </p:nvSpPr>
        <p:spPr bwMode="auto">
          <a:xfrm>
            <a:off x="471488" y="401455"/>
            <a:ext cx="1" cy="562467"/>
          </a:xfrm>
          <a:prstGeom prst="line">
            <a:avLst/>
          </a:prstGeom>
          <a:noFill/>
          <a:ln w="28575">
            <a:solidFill>
              <a:srgbClr val="0078BA"/>
            </a:solidFill>
            <a:bevel/>
          </a:ln>
          <a:extLst>
            <a:ext uri="{909E8E84-426E-40DD-AFC4-6F175D3DCCD1}">
              <a14:hiddenFill xmlns:a14="http://schemas.microsoft.com/office/drawing/2010/main">
                <a:noFill/>
              </a14:hiddenFill>
            </a:ext>
          </a:extLst>
        </p:spPr>
        <p:txBody>
          <a:bodyPr/>
          <a:lstStyle/>
          <a:p>
            <a:endParaRPr lang="zh-CN" altLang="en-US"/>
          </a:p>
        </p:txBody>
      </p:sp>
      <p:pic>
        <p:nvPicPr>
          <p:cNvPr id="9" name="图片 9"/>
          <p:cNvPicPr>
            <a:picLocks noChangeAspect="1"/>
          </p:cNvPicPr>
          <p:nvPr userDrawn="1"/>
        </p:nvPicPr>
        <p:blipFill>
          <a:blip r:embed="rId2">
            <a:extLst>
              <a:ext uri="{28A0092B-C50C-407E-A947-70E740481C1C}">
                <a14:useLocalDpi xmlns:a14="http://schemas.microsoft.com/office/drawing/2010/main" val="0"/>
              </a:ext>
            </a:extLst>
          </a:blip>
          <a:srcRect t="7410" r="5415"/>
          <a:stretch>
            <a:fillRect/>
          </a:stretch>
        </p:blipFill>
        <p:spPr bwMode="auto">
          <a:xfrm>
            <a:off x="5379495" y="387922"/>
            <a:ext cx="6812505"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userDrawn="1"/>
        </p:nvGrpSpPr>
        <p:grpSpPr>
          <a:xfrm>
            <a:off x="726206" y="424455"/>
            <a:ext cx="1393507" cy="542543"/>
            <a:chOff x="582273" y="424455"/>
            <a:chExt cx="1393507" cy="542543"/>
          </a:xfrm>
        </p:grpSpPr>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3742"/>
          <a:stretch>
            <a:fillRect/>
          </a:stretch>
        </p:blipFill>
        <p:spPr>
          <a:xfrm>
            <a:off x="0" y="0"/>
            <a:ext cx="12192000" cy="6858000"/>
          </a:xfrm>
          <a:prstGeom prst="rect">
            <a:avLst/>
          </a:prstGeom>
        </p:spPr>
      </p:pic>
      <p:sp>
        <p:nvSpPr>
          <p:cNvPr id="4" name="矩形 3"/>
          <p:cNvSpPr/>
          <p:nvPr userDrawn="1"/>
        </p:nvSpPr>
        <p:spPr>
          <a:xfrm>
            <a:off x="2262" y="0"/>
            <a:ext cx="12199263"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E2EC-D073-4C54-A731-90943E79A1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9.gi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6.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8.xml"/><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9.xml"/><Relationship Id="rId6" Type="http://schemas.openxmlformats.org/officeDocument/2006/relationships/image" Target="../media/image38.gif"/><Relationship Id="rId5" Type="http://schemas.openxmlformats.org/officeDocument/2006/relationships/image" Target="../media/image23.gif"/><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3.gif"/><Relationship Id="rId5" Type="http://schemas.openxmlformats.org/officeDocument/2006/relationships/image" Target="../media/image22.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3" name="任意多边形 6"/>
          <p:cNvSpPr/>
          <p:nvPr/>
        </p:nvSpPr>
        <p:spPr>
          <a:xfrm>
            <a:off x="0" y="-1"/>
            <a:ext cx="12206222" cy="6858001"/>
          </a:xfrm>
          <a:custGeom>
            <a:avLst/>
            <a:gdLst>
              <a:gd name="connsiteX0" fmla="*/ 0 w 9144000"/>
              <a:gd name="connsiteY0" fmla="*/ 0 h 6858001"/>
              <a:gd name="connsiteX1" fmla="*/ 1702191 w 9144000"/>
              <a:gd name="connsiteY1" fmla="*/ 0 h 6858001"/>
              <a:gd name="connsiteX2" fmla="*/ 455618 w 9144000"/>
              <a:gd name="connsiteY2" fmla="*/ 3389443 h 6858001"/>
              <a:gd name="connsiteX3" fmla="*/ 2968283 w 9144000"/>
              <a:gd name="connsiteY3" fmla="*/ 6487887 h 6858001"/>
              <a:gd name="connsiteX4" fmla="*/ 9144000 w 9144000"/>
              <a:gd name="connsiteY4" fmla="*/ 6487887 h 6858001"/>
              <a:gd name="connsiteX5" fmla="*/ 9144000 w 9144000"/>
              <a:gd name="connsiteY5" fmla="*/ 6858001 h 6858001"/>
              <a:gd name="connsiteX6" fmla="*/ 0 w 9144000"/>
              <a:gd name="connsiteY6" fmla="*/ 6858001 h 6858001"/>
              <a:gd name="connsiteX7" fmla="*/ 0 w 9144000"/>
              <a:gd name="connsiteY7" fmla="*/ 6487887 h 6858001"/>
              <a:gd name="connsiteX8" fmla="*/ 0 w 9144000"/>
              <a:gd name="connsiteY8" fmla="*/ 4628272 h 6858001"/>
              <a:gd name="connsiteX9" fmla="*/ 0 w 9144000"/>
              <a:gd name="connsiteY9" fmla="*/ 2827607 h 6858001"/>
              <a:gd name="connsiteX0-1" fmla="*/ 0 w 12120663"/>
              <a:gd name="connsiteY0-2" fmla="*/ 0 h 6858001"/>
              <a:gd name="connsiteX1-3" fmla="*/ 1702191 w 12120663"/>
              <a:gd name="connsiteY1-4" fmla="*/ 0 h 6858001"/>
              <a:gd name="connsiteX2-5" fmla="*/ 455618 w 12120663"/>
              <a:gd name="connsiteY2-6" fmla="*/ 3389443 h 6858001"/>
              <a:gd name="connsiteX3-7" fmla="*/ 2968283 w 12120663"/>
              <a:gd name="connsiteY3-8" fmla="*/ 6487887 h 6858001"/>
              <a:gd name="connsiteX4-9" fmla="*/ 12120663 w 12120663"/>
              <a:gd name="connsiteY4-10" fmla="*/ 6507342 h 6858001"/>
              <a:gd name="connsiteX5-11" fmla="*/ 9144000 w 12120663"/>
              <a:gd name="connsiteY5-12" fmla="*/ 6858001 h 6858001"/>
              <a:gd name="connsiteX6-13" fmla="*/ 0 w 12120663"/>
              <a:gd name="connsiteY6-14" fmla="*/ 6858001 h 6858001"/>
              <a:gd name="connsiteX7-15" fmla="*/ 0 w 12120663"/>
              <a:gd name="connsiteY7-16" fmla="*/ 6487887 h 6858001"/>
              <a:gd name="connsiteX8-17" fmla="*/ 0 w 12120663"/>
              <a:gd name="connsiteY8-18" fmla="*/ 4628272 h 6858001"/>
              <a:gd name="connsiteX9-19" fmla="*/ 0 w 12120663"/>
              <a:gd name="connsiteY9-20" fmla="*/ 2827607 h 6858001"/>
              <a:gd name="connsiteX10" fmla="*/ 0 w 12120663"/>
              <a:gd name="connsiteY10" fmla="*/ 0 h 6858001"/>
              <a:gd name="connsiteX0-21" fmla="*/ 0 w 12120664"/>
              <a:gd name="connsiteY0-22" fmla="*/ 0 h 6858001"/>
              <a:gd name="connsiteX1-23" fmla="*/ 1702191 w 12120664"/>
              <a:gd name="connsiteY1-24" fmla="*/ 0 h 6858001"/>
              <a:gd name="connsiteX2-25" fmla="*/ 455618 w 12120664"/>
              <a:gd name="connsiteY2-26" fmla="*/ 3389443 h 6858001"/>
              <a:gd name="connsiteX3-27" fmla="*/ 2968283 w 12120664"/>
              <a:gd name="connsiteY3-28" fmla="*/ 6487887 h 6858001"/>
              <a:gd name="connsiteX4-29" fmla="*/ 12120663 w 12120664"/>
              <a:gd name="connsiteY4-30" fmla="*/ 6507342 h 6858001"/>
              <a:gd name="connsiteX5-31" fmla="*/ 12120664 w 12120664"/>
              <a:gd name="connsiteY5-32" fmla="*/ 6838545 h 6858001"/>
              <a:gd name="connsiteX6-33" fmla="*/ 0 w 12120664"/>
              <a:gd name="connsiteY6-34" fmla="*/ 6858001 h 6858001"/>
              <a:gd name="connsiteX7-35" fmla="*/ 0 w 12120664"/>
              <a:gd name="connsiteY7-36" fmla="*/ 6487887 h 6858001"/>
              <a:gd name="connsiteX8-37" fmla="*/ 0 w 12120664"/>
              <a:gd name="connsiteY8-38" fmla="*/ 4628272 h 6858001"/>
              <a:gd name="connsiteX9-39" fmla="*/ 0 w 12120664"/>
              <a:gd name="connsiteY9-40" fmla="*/ 2827607 h 6858001"/>
              <a:gd name="connsiteX10-41" fmla="*/ 0 w 12120664"/>
              <a:gd name="connsiteY10-42" fmla="*/ 0 h 6858001"/>
              <a:gd name="connsiteX0-43" fmla="*/ 0 w 12120663"/>
              <a:gd name="connsiteY0-44" fmla="*/ 0 h 6858001"/>
              <a:gd name="connsiteX1-45" fmla="*/ 1702191 w 12120663"/>
              <a:gd name="connsiteY1-46" fmla="*/ 0 h 6858001"/>
              <a:gd name="connsiteX2-47" fmla="*/ 455618 w 12120663"/>
              <a:gd name="connsiteY2-48" fmla="*/ 3389443 h 6858001"/>
              <a:gd name="connsiteX3-49" fmla="*/ 2968283 w 12120663"/>
              <a:gd name="connsiteY3-50" fmla="*/ 6487887 h 6858001"/>
              <a:gd name="connsiteX4-51" fmla="*/ 12120663 w 12120663"/>
              <a:gd name="connsiteY4-52" fmla="*/ 6507342 h 6858001"/>
              <a:gd name="connsiteX5-53" fmla="*/ 12060506 w 12120663"/>
              <a:gd name="connsiteY5-54" fmla="*/ 6838545 h 6858001"/>
              <a:gd name="connsiteX6-55" fmla="*/ 0 w 12120663"/>
              <a:gd name="connsiteY6-56" fmla="*/ 6858001 h 6858001"/>
              <a:gd name="connsiteX7-57" fmla="*/ 0 w 12120663"/>
              <a:gd name="connsiteY7-58" fmla="*/ 6487887 h 6858001"/>
              <a:gd name="connsiteX8-59" fmla="*/ 0 w 12120663"/>
              <a:gd name="connsiteY8-60" fmla="*/ 4628272 h 6858001"/>
              <a:gd name="connsiteX9-61" fmla="*/ 0 w 12120663"/>
              <a:gd name="connsiteY9-62" fmla="*/ 2827607 h 6858001"/>
              <a:gd name="connsiteX10-63" fmla="*/ 0 w 12120663"/>
              <a:gd name="connsiteY10-64" fmla="*/ 0 h 6858001"/>
              <a:gd name="connsiteX0-65" fmla="*/ 0 w 12180822"/>
              <a:gd name="connsiteY0-66" fmla="*/ 0 h 6858001"/>
              <a:gd name="connsiteX1-67" fmla="*/ 1702191 w 12180822"/>
              <a:gd name="connsiteY1-68" fmla="*/ 0 h 6858001"/>
              <a:gd name="connsiteX2-69" fmla="*/ 455618 w 12180822"/>
              <a:gd name="connsiteY2-70" fmla="*/ 3389443 h 6858001"/>
              <a:gd name="connsiteX3-71" fmla="*/ 2968283 w 12180822"/>
              <a:gd name="connsiteY3-72" fmla="*/ 6487887 h 6858001"/>
              <a:gd name="connsiteX4-73" fmla="*/ 12120663 w 12180822"/>
              <a:gd name="connsiteY4-74" fmla="*/ 6507342 h 6858001"/>
              <a:gd name="connsiteX5-75" fmla="*/ 12180822 w 12180822"/>
              <a:gd name="connsiteY5-76" fmla="*/ 6838545 h 6858001"/>
              <a:gd name="connsiteX6-77" fmla="*/ 0 w 12180822"/>
              <a:gd name="connsiteY6-78" fmla="*/ 6858001 h 6858001"/>
              <a:gd name="connsiteX7-79" fmla="*/ 0 w 12180822"/>
              <a:gd name="connsiteY7-80" fmla="*/ 6487887 h 6858001"/>
              <a:gd name="connsiteX8-81" fmla="*/ 0 w 12180822"/>
              <a:gd name="connsiteY8-82" fmla="*/ 4628272 h 6858001"/>
              <a:gd name="connsiteX9-83" fmla="*/ 0 w 12180822"/>
              <a:gd name="connsiteY9-84" fmla="*/ 2827607 h 6858001"/>
              <a:gd name="connsiteX10-85" fmla="*/ 0 w 12180822"/>
              <a:gd name="connsiteY10-86" fmla="*/ 0 h 6858001"/>
              <a:gd name="connsiteX0-87" fmla="*/ 0 w 12277073"/>
              <a:gd name="connsiteY0-88" fmla="*/ 0 h 6858001"/>
              <a:gd name="connsiteX1-89" fmla="*/ 1702191 w 12277073"/>
              <a:gd name="connsiteY1-90" fmla="*/ 0 h 6858001"/>
              <a:gd name="connsiteX2-91" fmla="*/ 455618 w 12277073"/>
              <a:gd name="connsiteY2-92" fmla="*/ 3389443 h 6858001"/>
              <a:gd name="connsiteX3-93" fmla="*/ 2968283 w 12277073"/>
              <a:gd name="connsiteY3-94" fmla="*/ 6487887 h 6858001"/>
              <a:gd name="connsiteX4-95" fmla="*/ 12277073 w 12277073"/>
              <a:gd name="connsiteY4-96" fmla="*/ 6507342 h 6858001"/>
              <a:gd name="connsiteX5-97" fmla="*/ 12180822 w 12277073"/>
              <a:gd name="connsiteY5-98" fmla="*/ 6838545 h 6858001"/>
              <a:gd name="connsiteX6-99" fmla="*/ 0 w 12277073"/>
              <a:gd name="connsiteY6-100" fmla="*/ 6858001 h 6858001"/>
              <a:gd name="connsiteX7-101" fmla="*/ 0 w 12277073"/>
              <a:gd name="connsiteY7-102" fmla="*/ 6487887 h 6858001"/>
              <a:gd name="connsiteX8-103" fmla="*/ 0 w 12277073"/>
              <a:gd name="connsiteY8-104" fmla="*/ 4628272 h 6858001"/>
              <a:gd name="connsiteX9-105" fmla="*/ 0 w 12277073"/>
              <a:gd name="connsiteY9-106" fmla="*/ 2827607 h 6858001"/>
              <a:gd name="connsiteX10-107" fmla="*/ 0 w 12277073"/>
              <a:gd name="connsiteY10-108" fmla="*/ 0 h 6858001"/>
              <a:gd name="connsiteX0-109" fmla="*/ 0 w 12180822"/>
              <a:gd name="connsiteY0-110" fmla="*/ 0 h 6858001"/>
              <a:gd name="connsiteX1-111" fmla="*/ 1702191 w 12180822"/>
              <a:gd name="connsiteY1-112" fmla="*/ 0 h 6858001"/>
              <a:gd name="connsiteX2-113" fmla="*/ 455618 w 12180822"/>
              <a:gd name="connsiteY2-114" fmla="*/ 3389443 h 6858001"/>
              <a:gd name="connsiteX3-115" fmla="*/ 2968283 w 12180822"/>
              <a:gd name="connsiteY3-116" fmla="*/ 6487887 h 6858001"/>
              <a:gd name="connsiteX4-117" fmla="*/ 12108631 w 12180822"/>
              <a:gd name="connsiteY4-118" fmla="*/ 6038110 h 6858001"/>
              <a:gd name="connsiteX5-119" fmla="*/ 12180822 w 12180822"/>
              <a:gd name="connsiteY5-120" fmla="*/ 6838545 h 6858001"/>
              <a:gd name="connsiteX6-121" fmla="*/ 0 w 12180822"/>
              <a:gd name="connsiteY6-122" fmla="*/ 6858001 h 6858001"/>
              <a:gd name="connsiteX7-123" fmla="*/ 0 w 12180822"/>
              <a:gd name="connsiteY7-124" fmla="*/ 6487887 h 6858001"/>
              <a:gd name="connsiteX8-125" fmla="*/ 0 w 12180822"/>
              <a:gd name="connsiteY8-126" fmla="*/ 4628272 h 6858001"/>
              <a:gd name="connsiteX9-127" fmla="*/ 0 w 12180822"/>
              <a:gd name="connsiteY9-128" fmla="*/ 2827607 h 6858001"/>
              <a:gd name="connsiteX10-129" fmla="*/ 0 w 12180822"/>
              <a:gd name="connsiteY10-130" fmla="*/ 0 h 6858001"/>
              <a:gd name="connsiteX0-131" fmla="*/ 0 w 12216915"/>
              <a:gd name="connsiteY0-132" fmla="*/ 0 h 6858001"/>
              <a:gd name="connsiteX1-133" fmla="*/ 1702191 w 12216915"/>
              <a:gd name="connsiteY1-134" fmla="*/ 0 h 6858001"/>
              <a:gd name="connsiteX2-135" fmla="*/ 455618 w 12216915"/>
              <a:gd name="connsiteY2-136" fmla="*/ 3389443 h 6858001"/>
              <a:gd name="connsiteX3-137" fmla="*/ 2968283 w 12216915"/>
              <a:gd name="connsiteY3-138" fmla="*/ 6487887 h 6858001"/>
              <a:gd name="connsiteX4-139" fmla="*/ 12216915 w 12216915"/>
              <a:gd name="connsiteY4-140" fmla="*/ 6483278 h 6858001"/>
              <a:gd name="connsiteX5-141" fmla="*/ 12180822 w 12216915"/>
              <a:gd name="connsiteY5-142" fmla="*/ 6838545 h 6858001"/>
              <a:gd name="connsiteX6-143" fmla="*/ 0 w 12216915"/>
              <a:gd name="connsiteY6-144" fmla="*/ 6858001 h 6858001"/>
              <a:gd name="connsiteX7-145" fmla="*/ 0 w 12216915"/>
              <a:gd name="connsiteY7-146" fmla="*/ 6487887 h 6858001"/>
              <a:gd name="connsiteX8-147" fmla="*/ 0 w 12216915"/>
              <a:gd name="connsiteY8-148" fmla="*/ 4628272 h 6858001"/>
              <a:gd name="connsiteX9-149" fmla="*/ 0 w 12216915"/>
              <a:gd name="connsiteY9-150" fmla="*/ 2827607 h 6858001"/>
              <a:gd name="connsiteX10-151" fmla="*/ 0 w 12216915"/>
              <a:gd name="connsiteY10-152" fmla="*/ 0 h 6858001"/>
              <a:gd name="connsiteX0-153" fmla="*/ 0 w 12216915"/>
              <a:gd name="connsiteY0-154" fmla="*/ 0 h 6863945"/>
              <a:gd name="connsiteX1-155" fmla="*/ 1702191 w 12216915"/>
              <a:gd name="connsiteY1-156" fmla="*/ 0 h 6863945"/>
              <a:gd name="connsiteX2-157" fmla="*/ 455618 w 12216915"/>
              <a:gd name="connsiteY2-158" fmla="*/ 3389443 h 6863945"/>
              <a:gd name="connsiteX3-159" fmla="*/ 2968283 w 12216915"/>
              <a:gd name="connsiteY3-160" fmla="*/ 6487887 h 6863945"/>
              <a:gd name="connsiteX4-161" fmla="*/ 12216915 w 12216915"/>
              <a:gd name="connsiteY4-162" fmla="*/ 6483278 h 6863945"/>
              <a:gd name="connsiteX5-163" fmla="*/ 12212572 w 12216915"/>
              <a:gd name="connsiteY5-164" fmla="*/ 6863945 h 6863945"/>
              <a:gd name="connsiteX6-165" fmla="*/ 0 w 12216915"/>
              <a:gd name="connsiteY6-166" fmla="*/ 6858001 h 6863945"/>
              <a:gd name="connsiteX7-167" fmla="*/ 0 w 12216915"/>
              <a:gd name="connsiteY7-168" fmla="*/ 6487887 h 6863945"/>
              <a:gd name="connsiteX8-169" fmla="*/ 0 w 12216915"/>
              <a:gd name="connsiteY8-170" fmla="*/ 4628272 h 6863945"/>
              <a:gd name="connsiteX9-171" fmla="*/ 0 w 12216915"/>
              <a:gd name="connsiteY9-172" fmla="*/ 2827607 h 6863945"/>
              <a:gd name="connsiteX10-173" fmla="*/ 0 w 12216915"/>
              <a:gd name="connsiteY10-174" fmla="*/ 0 h 6863945"/>
              <a:gd name="connsiteX0-175" fmla="*/ 0 w 12212572"/>
              <a:gd name="connsiteY0-176" fmla="*/ 0 h 6863945"/>
              <a:gd name="connsiteX1-177" fmla="*/ 1702191 w 12212572"/>
              <a:gd name="connsiteY1-178" fmla="*/ 0 h 6863945"/>
              <a:gd name="connsiteX2-179" fmla="*/ 455618 w 12212572"/>
              <a:gd name="connsiteY2-180" fmla="*/ 3389443 h 6863945"/>
              <a:gd name="connsiteX3-181" fmla="*/ 2968283 w 12212572"/>
              <a:gd name="connsiteY3-182" fmla="*/ 6487887 h 6863945"/>
              <a:gd name="connsiteX4-183" fmla="*/ 12197865 w 12212572"/>
              <a:gd name="connsiteY4-184" fmla="*/ 6495978 h 6863945"/>
              <a:gd name="connsiteX5-185" fmla="*/ 12212572 w 12212572"/>
              <a:gd name="connsiteY5-186" fmla="*/ 6863945 h 6863945"/>
              <a:gd name="connsiteX6-187" fmla="*/ 0 w 12212572"/>
              <a:gd name="connsiteY6-188" fmla="*/ 6858001 h 6863945"/>
              <a:gd name="connsiteX7-189" fmla="*/ 0 w 12212572"/>
              <a:gd name="connsiteY7-190" fmla="*/ 6487887 h 6863945"/>
              <a:gd name="connsiteX8-191" fmla="*/ 0 w 12212572"/>
              <a:gd name="connsiteY8-192" fmla="*/ 4628272 h 6863945"/>
              <a:gd name="connsiteX9-193" fmla="*/ 0 w 12212572"/>
              <a:gd name="connsiteY9-194" fmla="*/ 2827607 h 6863945"/>
              <a:gd name="connsiteX10-195" fmla="*/ 0 w 12212572"/>
              <a:gd name="connsiteY10-196" fmla="*/ 0 h 6863945"/>
              <a:gd name="connsiteX0-197" fmla="*/ 0 w 12206222"/>
              <a:gd name="connsiteY0-198" fmla="*/ 0 h 6858001"/>
              <a:gd name="connsiteX1-199" fmla="*/ 1702191 w 12206222"/>
              <a:gd name="connsiteY1-200" fmla="*/ 0 h 6858001"/>
              <a:gd name="connsiteX2-201" fmla="*/ 455618 w 12206222"/>
              <a:gd name="connsiteY2-202" fmla="*/ 3389443 h 6858001"/>
              <a:gd name="connsiteX3-203" fmla="*/ 2968283 w 12206222"/>
              <a:gd name="connsiteY3-204" fmla="*/ 6487887 h 6858001"/>
              <a:gd name="connsiteX4-205" fmla="*/ 12197865 w 12206222"/>
              <a:gd name="connsiteY4-206" fmla="*/ 6495978 h 6858001"/>
              <a:gd name="connsiteX5-207" fmla="*/ 12206222 w 12206222"/>
              <a:gd name="connsiteY5-208" fmla="*/ 6857595 h 6858001"/>
              <a:gd name="connsiteX6-209" fmla="*/ 0 w 12206222"/>
              <a:gd name="connsiteY6-210" fmla="*/ 6858001 h 6858001"/>
              <a:gd name="connsiteX7-211" fmla="*/ 0 w 12206222"/>
              <a:gd name="connsiteY7-212" fmla="*/ 6487887 h 6858001"/>
              <a:gd name="connsiteX8-213" fmla="*/ 0 w 12206222"/>
              <a:gd name="connsiteY8-214" fmla="*/ 4628272 h 6858001"/>
              <a:gd name="connsiteX9-215" fmla="*/ 0 w 12206222"/>
              <a:gd name="connsiteY9-216" fmla="*/ 2827607 h 6858001"/>
              <a:gd name="connsiteX10-217" fmla="*/ 0 w 12206222"/>
              <a:gd name="connsiteY10-218" fmla="*/ 0 h 6858001"/>
              <a:gd name="connsiteX0-219" fmla="*/ 0 w 12223265"/>
              <a:gd name="connsiteY0-220" fmla="*/ 0 h 6858001"/>
              <a:gd name="connsiteX1-221" fmla="*/ 1702191 w 12223265"/>
              <a:gd name="connsiteY1-222" fmla="*/ 0 h 6858001"/>
              <a:gd name="connsiteX2-223" fmla="*/ 455618 w 12223265"/>
              <a:gd name="connsiteY2-224" fmla="*/ 3389443 h 6858001"/>
              <a:gd name="connsiteX3-225" fmla="*/ 2968283 w 12223265"/>
              <a:gd name="connsiteY3-226" fmla="*/ 6487887 h 6858001"/>
              <a:gd name="connsiteX4-227" fmla="*/ 12223265 w 12223265"/>
              <a:gd name="connsiteY4-228" fmla="*/ 6495978 h 6858001"/>
              <a:gd name="connsiteX5-229" fmla="*/ 12206222 w 12223265"/>
              <a:gd name="connsiteY5-230" fmla="*/ 6857595 h 6858001"/>
              <a:gd name="connsiteX6-231" fmla="*/ 0 w 12223265"/>
              <a:gd name="connsiteY6-232" fmla="*/ 6858001 h 6858001"/>
              <a:gd name="connsiteX7-233" fmla="*/ 0 w 12223265"/>
              <a:gd name="connsiteY7-234" fmla="*/ 6487887 h 6858001"/>
              <a:gd name="connsiteX8-235" fmla="*/ 0 w 12223265"/>
              <a:gd name="connsiteY8-236" fmla="*/ 4628272 h 6858001"/>
              <a:gd name="connsiteX9-237" fmla="*/ 0 w 12223265"/>
              <a:gd name="connsiteY9-238" fmla="*/ 2827607 h 6858001"/>
              <a:gd name="connsiteX10-239" fmla="*/ 0 w 12223265"/>
              <a:gd name="connsiteY10-240" fmla="*/ 0 h 6858001"/>
              <a:gd name="connsiteX0-241" fmla="*/ 0 w 12206222"/>
              <a:gd name="connsiteY0-242" fmla="*/ 0 h 6858001"/>
              <a:gd name="connsiteX1-243" fmla="*/ 1702191 w 12206222"/>
              <a:gd name="connsiteY1-244" fmla="*/ 0 h 6858001"/>
              <a:gd name="connsiteX2-245" fmla="*/ 455618 w 12206222"/>
              <a:gd name="connsiteY2-246" fmla="*/ 3389443 h 6858001"/>
              <a:gd name="connsiteX3-247" fmla="*/ 2968283 w 12206222"/>
              <a:gd name="connsiteY3-248" fmla="*/ 6487887 h 6858001"/>
              <a:gd name="connsiteX4-249" fmla="*/ 12172465 w 12206222"/>
              <a:gd name="connsiteY4-250" fmla="*/ 6489628 h 6858001"/>
              <a:gd name="connsiteX5-251" fmla="*/ 12206222 w 12206222"/>
              <a:gd name="connsiteY5-252" fmla="*/ 6857595 h 6858001"/>
              <a:gd name="connsiteX6-253" fmla="*/ 0 w 12206222"/>
              <a:gd name="connsiteY6-254" fmla="*/ 6858001 h 6858001"/>
              <a:gd name="connsiteX7-255" fmla="*/ 0 w 12206222"/>
              <a:gd name="connsiteY7-256" fmla="*/ 6487887 h 6858001"/>
              <a:gd name="connsiteX8-257" fmla="*/ 0 w 12206222"/>
              <a:gd name="connsiteY8-258" fmla="*/ 4628272 h 6858001"/>
              <a:gd name="connsiteX9-259" fmla="*/ 0 w 12206222"/>
              <a:gd name="connsiteY9-260" fmla="*/ 2827607 h 6858001"/>
              <a:gd name="connsiteX10-261" fmla="*/ 0 w 12206222"/>
              <a:gd name="connsiteY10-262" fmla="*/ 0 h 6858001"/>
              <a:gd name="connsiteX0-263" fmla="*/ 0 w 12206222"/>
              <a:gd name="connsiteY0-264" fmla="*/ 0 h 6858001"/>
              <a:gd name="connsiteX1-265" fmla="*/ 1702191 w 12206222"/>
              <a:gd name="connsiteY1-266" fmla="*/ 0 h 6858001"/>
              <a:gd name="connsiteX2-267" fmla="*/ 455618 w 12206222"/>
              <a:gd name="connsiteY2-268" fmla="*/ 3389443 h 6858001"/>
              <a:gd name="connsiteX3-269" fmla="*/ 2968283 w 12206222"/>
              <a:gd name="connsiteY3-270" fmla="*/ 6487887 h 6858001"/>
              <a:gd name="connsiteX4-271" fmla="*/ 12197865 w 12206222"/>
              <a:gd name="connsiteY4-272" fmla="*/ 6489628 h 6858001"/>
              <a:gd name="connsiteX5-273" fmla="*/ 12206222 w 12206222"/>
              <a:gd name="connsiteY5-274" fmla="*/ 6857595 h 6858001"/>
              <a:gd name="connsiteX6-275" fmla="*/ 0 w 12206222"/>
              <a:gd name="connsiteY6-276" fmla="*/ 6858001 h 6858001"/>
              <a:gd name="connsiteX7-277" fmla="*/ 0 w 12206222"/>
              <a:gd name="connsiteY7-278" fmla="*/ 6487887 h 6858001"/>
              <a:gd name="connsiteX8-279" fmla="*/ 0 w 12206222"/>
              <a:gd name="connsiteY8-280" fmla="*/ 4628272 h 6858001"/>
              <a:gd name="connsiteX9-281" fmla="*/ 0 w 12206222"/>
              <a:gd name="connsiteY9-282" fmla="*/ 2827607 h 6858001"/>
              <a:gd name="connsiteX10-283" fmla="*/ 0 w 12206222"/>
              <a:gd name="connsiteY10-284" fmla="*/ 0 h 6858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12206222" h="6858001">
                <a:moveTo>
                  <a:pt x="0" y="0"/>
                </a:moveTo>
                <a:lnTo>
                  <a:pt x="1702191" y="0"/>
                </a:lnTo>
                <a:lnTo>
                  <a:pt x="455618" y="3389443"/>
                </a:lnTo>
                <a:lnTo>
                  <a:pt x="2968283" y="6487887"/>
                </a:lnTo>
                <a:lnTo>
                  <a:pt x="12197865" y="6489628"/>
                </a:lnTo>
                <a:cubicBezTo>
                  <a:pt x="12197865" y="6600029"/>
                  <a:pt x="12206222" y="6747194"/>
                  <a:pt x="12206222" y="6857595"/>
                </a:cubicBezTo>
                <a:lnTo>
                  <a:pt x="0" y="6858001"/>
                </a:lnTo>
                <a:lnTo>
                  <a:pt x="0" y="6487887"/>
                </a:lnTo>
                <a:lnTo>
                  <a:pt x="0" y="4628272"/>
                </a:lnTo>
                <a:lnTo>
                  <a:pt x="0" y="2827607"/>
                </a:lnTo>
                <a:lnTo>
                  <a:pt x="0" y="0"/>
                </a:lnTo>
                <a:close/>
              </a:path>
            </a:pathLst>
          </a:custGeom>
          <a:gradFill>
            <a:gsLst>
              <a:gs pos="0">
                <a:srgbClr val="0079BA"/>
              </a:gs>
              <a:gs pos="53000">
                <a:srgbClr val="0079BA">
                  <a:alpha val="89804"/>
                </a:srgbClr>
              </a:gs>
              <a:gs pos="100000">
                <a:srgbClr val="0079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ln w="22225">
                <a:solidFill>
                  <a:schemeClr val="accent2"/>
                </a:solidFill>
                <a:prstDash val="solid"/>
              </a:ln>
              <a:solidFill>
                <a:schemeClr val="accent2">
                  <a:lumMod val="40000"/>
                  <a:lumOff val="60000"/>
                </a:schemeClr>
              </a:solidFill>
              <a:cs typeface="+mn-ea"/>
              <a:sym typeface="+mn-lt"/>
            </a:endParaRPr>
          </a:p>
        </p:txBody>
      </p:sp>
      <p:sp>
        <p:nvSpPr>
          <p:cNvPr id="8" name="矩形 7"/>
          <p:cNvSpPr/>
          <p:nvPr/>
        </p:nvSpPr>
        <p:spPr>
          <a:xfrm>
            <a:off x="663582" y="2169384"/>
            <a:ext cx="11528418" cy="2000548"/>
          </a:xfrm>
          <a:prstGeom prst="rect">
            <a:avLst/>
          </a:prstGeom>
          <a:effectLst>
            <a:outerShdw blurRad="12700" dist="12700" dir="2700000" algn="tl" rotWithShape="0">
              <a:prstClr val="black">
                <a:alpha val="40000"/>
              </a:prstClr>
            </a:outerShdw>
          </a:effectLst>
        </p:spPr>
        <p:txBody>
          <a:bodyPr wrap="square">
            <a:spAutoFit/>
          </a:bodyPr>
          <a:lstStyle/>
          <a:p>
            <a:pPr algn="ctr"/>
            <a:r>
              <a:rPr lang="zh-CN" altLang="en-US" sz="6200" b="1" dirty="0">
                <a:solidFill>
                  <a:srgbClr val="0079BA"/>
                </a:solidFill>
                <a:latin typeface="微软雅黑" panose="020B0503020204020204" pitchFamily="34" charset="-122"/>
                <a:ea typeface="微软雅黑" panose="020B0503020204020204" pitchFamily="34" charset="-122"/>
              </a:rPr>
              <a:t>大兴机场综合</a:t>
            </a:r>
            <a:r>
              <a:rPr lang="zh-CN" altLang="en-US"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rPr>
              <a:t>交通枢纽</a:t>
            </a:r>
            <a:endParaRPr lang="en-US" altLang="zh-CN"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endParaRPr>
          </a:p>
          <a:p>
            <a:pPr algn="ctr"/>
            <a:r>
              <a:rPr lang="zh-CN" altLang="en-US" sz="6200" b="1" dirty="0">
                <a:solidFill>
                  <a:srgbClr val="0079BA"/>
                </a:solidFill>
                <a:latin typeface="微软雅黑" panose="020B0503020204020204" pitchFamily="34" charset="-122"/>
                <a:ea typeface="微软雅黑" panose="020B0503020204020204" pitchFamily="34" charset="-122"/>
              </a:rPr>
              <a:t>系统分析</a:t>
            </a:r>
            <a:endParaRPr lang="en-US" altLang="zh-CN" sz="6200" b="1" dirty="0">
              <a:solidFill>
                <a:srgbClr val="0079BA"/>
              </a:solidFill>
              <a:latin typeface="微软雅黑" panose="020B0503020204020204" pitchFamily="34" charset="-122"/>
              <a:ea typeface="微软雅黑" panose="020B0503020204020204" pitchFamily="34" charset="-122"/>
            </a:endParaRPr>
          </a:p>
        </p:txBody>
      </p:sp>
      <p:sp>
        <p:nvSpPr>
          <p:cNvPr id="10" name="矩形 2"/>
          <p:cNvSpPr>
            <a:spLocks noChangeArrowheads="1"/>
          </p:cNvSpPr>
          <p:nvPr/>
        </p:nvSpPr>
        <p:spPr bwMode="auto">
          <a:xfrm>
            <a:off x="3582251" y="5149851"/>
            <a:ext cx="5691079" cy="72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003" tIns="56501" rIns="113003" bIns="5650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Clr>
                <a:srgbClr val="336699"/>
              </a:buClr>
              <a:buFont typeface="Arial" panose="020B0604020202020204" pitchFamily="34" charset="0"/>
              <a:buNone/>
            </a:pPr>
            <a:r>
              <a:rPr lang="zh-CN" altLang="en-US" b="1" dirty="0">
                <a:latin typeface="微软雅黑" panose="020B0503020204020204" pitchFamily="34" charset="-122"/>
                <a:ea typeface="微软雅黑" panose="020B0503020204020204" pitchFamily="34" charset="-122"/>
                <a:sym typeface="Times New Roman" panose="02020603050405020304" pitchFamily="18" charset="0"/>
              </a:rPr>
              <a:t>小组成员</a:t>
            </a:r>
            <a:r>
              <a:rPr lang="zh-CN" altLang="en-US" sz="1600" b="1" dirty="0">
                <a:latin typeface="微软雅黑" panose="020B0503020204020204" pitchFamily="34" charset="-122"/>
                <a:ea typeface="微软雅黑" panose="020B0503020204020204" pitchFamily="34" charset="-122"/>
                <a:sym typeface="Times New Roman" panose="02020603050405020304" pitchFamily="18" charset="0"/>
              </a:rPr>
              <a:t>：刘欣豪、蒲嘉海、王晨、鲜轩、杨嘉锐、周鑫磊</a:t>
            </a:r>
            <a:endParaRPr lang="en-US" altLang="zh-CN" sz="1600" b="1" dirty="0">
              <a:latin typeface="微软雅黑" panose="020B0503020204020204" pitchFamily="34" charset="-122"/>
              <a:ea typeface="微软雅黑" panose="020B0503020204020204" pitchFamily="34" charset="-122"/>
              <a:sym typeface="Times New Roman" panose="02020603050405020304" pitchFamily="18" charset="0"/>
            </a:endParaRPr>
          </a:p>
          <a:p>
            <a:pPr algn="ctr">
              <a:lnSpc>
                <a:spcPct val="120000"/>
              </a:lnSpc>
              <a:buClr>
                <a:srgbClr val="336699"/>
              </a:buClr>
              <a:buFont typeface="Arial" panose="020B0604020202020204" pitchFamily="34" charset="0"/>
              <a:buNone/>
            </a:pPr>
            <a:r>
              <a:rPr lang="zh-CN" altLang="en-US" sz="1600" dirty="0">
                <a:latin typeface="黑体" panose="02010609060101010101" pitchFamily="49" charset="-122"/>
                <a:ea typeface="黑体" panose="02010609060101010101" pitchFamily="49" charset="-122"/>
                <a:sym typeface="Times New Roman" panose="02020603050405020304" pitchFamily="18" charset="0"/>
              </a:rPr>
              <a:t>时间：</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2022</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年</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12</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月</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1</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日</a:t>
            </a:r>
            <a:endParaRPr lang="en-US" altLang="zh-CN" sz="1600" dirty="0">
              <a:latin typeface="黑体" panose="02010609060101010101" pitchFamily="49" charset="-122"/>
              <a:ea typeface="黑体" panose="02010609060101010101" pitchFamily="49" charset="-122"/>
              <a:sym typeface="Times New Roman" panose="02020603050405020304" pitchFamily="18" charset="0"/>
            </a:endParaRPr>
          </a:p>
          <a:p>
            <a:pPr>
              <a:lnSpc>
                <a:spcPct val="120000"/>
              </a:lnSpc>
              <a:buClr>
                <a:srgbClr val="336699"/>
              </a:buClr>
              <a:buFont typeface="Arial" panose="020B0604020202020204" pitchFamily="34" charset="0"/>
              <a:buNone/>
            </a:pPr>
            <a:endParaRPr lang="en-US" altLang="zh-CN" sz="2000" b="1" dirty="0">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7" name="组合 16">
            <a:extLst>
              <a:ext uri="{FF2B5EF4-FFF2-40B4-BE49-F238E27FC236}">
                <a16:creationId xmlns:a16="http://schemas.microsoft.com/office/drawing/2014/main" id="{38E04990-ECAB-5A5D-7806-07ADF132FF67}"/>
              </a:ext>
            </a:extLst>
          </p:cNvPr>
          <p:cNvGrpSpPr/>
          <p:nvPr/>
        </p:nvGrpSpPr>
        <p:grpSpPr>
          <a:xfrm>
            <a:off x="9521302" y="271257"/>
            <a:ext cx="2154557" cy="542290"/>
            <a:chOff x="0" y="-5443"/>
            <a:chExt cx="2154665" cy="542514"/>
          </a:xfrm>
          <a:noFill/>
        </p:grpSpPr>
        <p:pic>
          <p:nvPicPr>
            <p:cNvPr id="18" name="图片 17">
              <a:extLst>
                <a:ext uri="{FF2B5EF4-FFF2-40B4-BE49-F238E27FC236}">
                  <a16:creationId xmlns:a16="http://schemas.microsoft.com/office/drawing/2014/main" id="{5495CB50-5BE1-D4FF-D038-731B7D75FB4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0" y="0"/>
              <a:ext cx="497127" cy="537071"/>
            </a:xfrm>
            <a:prstGeom prst="rect">
              <a:avLst/>
            </a:prstGeom>
            <a:grpFill/>
          </p:spPr>
        </p:pic>
        <p:pic>
          <p:nvPicPr>
            <p:cNvPr id="19" name="图片 18">
              <a:extLst>
                <a:ext uri="{FF2B5EF4-FFF2-40B4-BE49-F238E27FC236}">
                  <a16:creationId xmlns:a16="http://schemas.microsoft.com/office/drawing/2014/main" id="{4BFCF09F-4B38-FC1B-0F5A-633E900B3BF9}"/>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478309" y="-5443"/>
              <a:ext cx="1676356" cy="53707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5"/>
          <p:cNvSpPr/>
          <p:nvPr/>
        </p:nvSpPr>
        <p:spPr>
          <a:xfrm>
            <a:off x="7778644" y="1396141"/>
            <a:ext cx="3515704" cy="2221265"/>
          </a:xfrm>
          <a:prstGeom prst="rect">
            <a:avLst/>
          </a:prstGeom>
          <a:solidFill>
            <a:sysClr val="window" lastClr="FFFFFF">
              <a:lumMod val="95000"/>
            </a:sysClr>
          </a:solidFill>
          <a:ln w="38100" cap="flat" cmpd="sng" algn="ctr">
            <a:noFill/>
            <a:prstDash val="solid"/>
            <a:miter lim="800000"/>
          </a:ln>
          <a:effectLst/>
        </p:spPr>
        <p:txBody>
          <a:bodyPr rtlCol="0" anchor="ctr"/>
          <a:lstStyle/>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五条放射性指廊</a:t>
            </a: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指廊与中心区间距</a:t>
            </a:r>
            <a:r>
              <a:rPr lang="en-US" altLang="zh-CN"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分钟步行</a:t>
            </a: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层次清晰</a:t>
            </a:r>
            <a:endParaRPr lang="en-US" altLang="zh-CN"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各楼层各具功能，利于分流</a:t>
            </a:r>
          </a:p>
        </p:txBody>
      </p:sp>
      <p:pic>
        <p:nvPicPr>
          <p:cNvPr id="12" name="图片 11" descr="upload_post_object_v2_895332652"/>
          <p:cNvPicPr>
            <a:picLocks noChangeAspect="1"/>
          </p:cNvPicPr>
          <p:nvPr/>
        </p:nvPicPr>
        <p:blipFill>
          <a:blip r:embed="rId2"/>
          <a:stretch>
            <a:fillRect/>
          </a:stretch>
        </p:blipFill>
        <p:spPr>
          <a:xfrm>
            <a:off x="27114" y="1081999"/>
            <a:ext cx="5985536" cy="5322742"/>
          </a:xfrm>
          <a:prstGeom prst="rect">
            <a:avLst/>
          </a:prstGeom>
        </p:spPr>
      </p:pic>
      <p:pic>
        <p:nvPicPr>
          <p:cNvPr id="8" name="图片 7" descr="upload_post_object_v2_245233513"/>
          <p:cNvPicPr>
            <a:picLocks noChangeAspect="1"/>
          </p:cNvPicPr>
          <p:nvPr/>
        </p:nvPicPr>
        <p:blipFill>
          <a:blip r:embed="rId3"/>
          <a:stretch>
            <a:fillRect/>
          </a:stretch>
        </p:blipFill>
        <p:spPr>
          <a:xfrm>
            <a:off x="1" y="1081999"/>
            <a:ext cx="7124280" cy="4022612"/>
          </a:xfrm>
          <a:prstGeom prst="rect">
            <a:avLst/>
          </a:prstGeom>
        </p:spPr>
      </p:pic>
      <p:pic>
        <p:nvPicPr>
          <p:cNvPr id="4" name="图片 3" descr="upload_post_object_v2_199202005"/>
          <p:cNvPicPr>
            <a:picLocks noChangeAspect="1"/>
          </p:cNvPicPr>
          <p:nvPr/>
        </p:nvPicPr>
        <p:blipFill>
          <a:blip r:embed="rId4"/>
          <a:stretch>
            <a:fillRect/>
          </a:stretch>
        </p:blipFill>
        <p:spPr>
          <a:xfrm>
            <a:off x="7124280" y="4317201"/>
            <a:ext cx="4914663" cy="2087539"/>
          </a:xfrm>
          <a:prstGeom prst="rect">
            <a:avLst/>
          </a:prstGeom>
        </p:spPr>
      </p:pic>
      <p:sp>
        <p:nvSpPr>
          <p:cNvPr id="2" name="文本框 1">
            <a:extLst>
              <a:ext uri="{FF2B5EF4-FFF2-40B4-BE49-F238E27FC236}">
                <a16:creationId xmlns:a16="http://schemas.microsoft.com/office/drawing/2014/main" id="{BBEE42D8-55CB-B18C-E42B-D7822FCEF9B6}"/>
              </a:ext>
            </a:extLst>
          </p:cNvPr>
          <p:cNvSpPr txBox="1"/>
          <p:nvPr/>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第三部分</a:t>
            </a:r>
          </a:p>
        </p:txBody>
      </p:sp>
      <p:sp>
        <p:nvSpPr>
          <p:cNvPr id="19" name="文本框 18"/>
          <p:cNvSpPr txBox="1"/>
          <p:nvPr/>
        </p:nvSpPr>
        <p:spPr>
          <a:xfrm>
            <a:off x="4804759" y="2767280"/>
            <a:ext cx="7431579" cy="1322070"/>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枢纽优势</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2002"/>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5929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a:extLst>
              <a:ext uri="{FF2B5EF4-FFF2-40B4-BE49-F238E27FC236}">
                <a16:creationId xmlns:a16="http://schemas.microsoft.com/office/drawing/2014/main" id="{3FC55459-F954-FAAE-2DCF-1A579BDB4434}"/>
              </a:ext>
            </a:extLst>
          </p:cNvPr>
          <p:cNvSpPr/>
          <p:nvPr/>
        </p:nvSpPr>
        <p:spPr>
          <a:xfrm>
            <a:off x="1488142" y="2196327"/>
            <a:ext cx="3660889" cy="2689655"/>
          </a:xfrm>
          <a:prstGeom prst="rect">
            <a:avLst/>
          </a:prstGeom>
          <a:solidFill>
            <a:sysClr val="window" lastClr="FFFFFF">
              <a:lumMod val="95000"/>
            </a:sysClr>
          </a:solidFill>
          <a:ln w="38100" cap="flat" cmpd="sng" algn="ctr">
            <a:noFill/>
            <a:prstDash val="solid"/>
            <a:miter lim="800000"/>
          </a:ln>
          <a:effectLst/>
        </p:spPr>
        <p:txBody>
          <a:bodyPr rtlCol="0" anchor="ctr"/>
          <a:lstStyle/>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提升运输效率、服务水平，降低运输的成本</a:t>
            </a:r>
            <a:r>
              <a:rPr lang="zh-CN" altLang="en-US" sz="2400" b="1" dirty="0">
                <a:latin typeface="微软雅黑" panose="020B0503020204020204" pitchFamily="34" charset="-122"/>
                <a:ea typeface="微软雅黑" panose="020B0503020204020204" pitchFamily="34" charset="-122"/>
                <a:cs typeface="黑体" panose="02010609060101010101" charset="-122"/>
              </a:rPr>
              <a:t>。</a:t>
            </a:r>
            <a:endParaRPr lang="en-US" altLang="zh-CN" sz="2400" b="1" dirty="0">
              <a:latin typeface="微软雅黑" panose="020B0503020204020204" pitchFamily="34" charset="-122"/>
              <a:ea typeface="微软雅黑" panose="020B0503020204020204" pitchFamily="34" charset="-122"/>
              <a:cs typeface="黑体" panose="02010609060101010101" charset="-122"/>
            </a:endParaRP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实现交通运输的</a:t>
            </a: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可持续发展</a:t>
            </a:r>
            <a:r>
              <a:rPr lang="zh-CN" altLang="en-US"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a:t>
            </a:r>
            <a:endParaRPr lang="zh-CN" altLang="en-US" sz="2400" b="1" spc="150" dirty="0">
              <a:solidFill>
                <a:srgbClr val="FF0000"/>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sp>
        <p:nvSpPr>
          <p:cNvPr id="8" name="文本框 7">
            <a:extLst>
              <a:ext uri="{FF2B5EF4-FFF2-40B4-BE49-F238E27FC236}">
                <a16:creationId xmlns:a16="http://schemas.microsoft.com/office/drawing/2014/main" id="{6E0A37D2-8B4E-033E-18A7-7ABDD2A927B7}"/>
              </a:ext>
            </a:extLst>
          </p:cNvPr>
          <p:cNvSpPr txBox="1"/>
          <p:nvPr/>
        </p:nvSpPr>
        <p:spPr>
          <a:xfrm>
            <a:off x="2186531"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枢纽优势</a:t>
            </a:r>
          </a:p>
        </p:txBody>
      </p:sp>
      <p:sp>
        <p:nvSpPr>
          <p:cNvPr id="11" name="矩形 5">
            <a:extLst>
              <a:ext uri="{FF2B5EF4-FFF2-40B4-BE49-F238E27FC236}">
                <a16:creationId xmlns:a16="http://schemas.microsoft.com/office/drawing/2014/main" id="{C52E8087-FD7F-573B-2EB9-7BBBC12462CF}"/>
              </a:ext>
            </a:extLst>
          </p:cNvPr>
          <p:cNvSpPr/>
          <p:nvPr/>
        </p:nvSpPr>
        <p:spPr>
          <a:xfrm>
            <a:off x="6999940" y="2196327"/>
            <a:ext cx="3660889" cy="2689654"/>
          </a:xfrm>
          <a:prstGeom prst="rect">
            <a:avLst/>
          </a:prstGeom>
          <a:solidFill>
            <a:sysClr val="window" lastClr="FFFFFF">
              <a:lumMod val="95000"/>
            </a:sysClr>
          </a:solidFill>
          <a:ln w="38100" cap="flat" cmpd="sng" algn="ctr">
            <a:noFill/>
            <a:prstDash val="solid"/>
            <a:miter lim="800000"/>
          </a:ln>
          <a:effectLst/>
        </p:spPr>
        <p:txBody>
          <a:bodyPr rtlCol="0" anchor="ctr"/>
          <a:lstStyle/>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集散和中转区域内部及外部的人员、货物</a:t>
            </a:r>
            <a:r>
              <a:rPr lang="zh-CN" altLang="en-US" sz="2400" b="1" dirty="0">
                <a:latin typeface="微软雅黑" panose="020B0503020204020204" pitchFamily="34" charset="-122"/>
                <a:ea typeface="微软雅黑" panose="020B0503020204020204" pitchFamily="34" charset="-122"/>
                <a:cs typeface="黑体" panose="02010609060101010101" charset="-122"/>
              </a:rPr>
              <a:t>。</a:t>
            </a:r>
            <a:endParaRPr lang="en-US" altLang="zh-CN" sz="2400" b="1" dirty="0">
              <a:latin typeface="微软雅黑" panose="020B0503020204020204" pitchFamily="34" charset="-122"/>
              <a:ea typeface="微软雅黑" panose="020B0503020204020204" pitchFamily="34" charset="-122"/>
              <a:cs typeface="黑体" panose="02010609060101010101" charset="-122"/>
            </a:endParaRP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进而拉动、支撑</a:t>
            </a: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区域经济发展</a:t>
            </a:r>
            <a:r>
              <a:rPr lang="zh-CN" altLang="en-US"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a:t>
            </a:r>
            <a:endParaRPr lang="zh-CN" altLang="en-US" sz="2400" b="1" spc="150" dirty="0">
              <a:solidFill>
                <a:srgbClr val="FF0000"/>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spTree>
    <p:extLst>
      <p:ext uri="{BB962C8B-B14F-4D97-AF65-F5344CB8AC3E}">
        <p14:creationId xmlns:p14="http://schemas.microsoft.com/office/powerpoint/2010/main" val="279708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5604" y="5046209"/>
            <a:ext cx="3339019" cy="886293"/>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lnSpc>
                <a:spcPct val="126000"/>
              </a:lnSpc>
            </a:pPr>
            <a:r>
              <a:rPr lang="en-US"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轨道线路在机场外围整合并列为一组</a:t>
            </a:r>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dirty="0">
              <a:solidFill>
                <a:srgbClr val="333333"/>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775604" y="4535660"/>
            <a:ext cx="3339019"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微软雅黑" panose="020B0503020204020204" pitchFamily="34" charset="-122"/>
                <a:ea typeface="微软雅黑" panose="020B0503020204020204" pitchFamily="34" charset="-122"/>
              </a:rPr>
              <a:t>轨道交通</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889D65E-6A60-6994-1B75-DEC41BCFA84B}"/>
              </a:ext>
            </a:extLst>
          </p:cNvPr>
          <p:cNvSpPr txBox="1"/>
          <p:nvPr/>
        </p:nvSpPr>
        <p:spPr>
          <a:xfrm>
            <a:off x="2335582" y="409823"/>
            <a:ext cx="1563179" cy="521929"/>
          </a:xfrm>
          <a:prstGeom prst="rect">
            <a:avLst/>
          </a:prstGeom>
        </p:spPr>
        <p:txBody>
          <a:bodyPr wrap="none" rtlCol="0">
            <a:noAutofit/>
          </a:bodyPr>
          <a:lstStyle/>
          <a:p>
            <a:endPar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2110D76B-89C5-EEFE-42FD-BA9D56A6E2A5}"/>
              </a:ext>
            </a:extLst>
          </p:cNvPr>
          <p:cNvSpPr txBox="1"/>
          <p:nvPr/>
        </p:nvSpPr>
        <p:spPr>
          <a:xfrm>
            <a:off x="2186531"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配套交通</a:t>
            </a:r>
          </a:p>
        </p:txBody>
      </p:sp>
      <p:pic>
        <p:nvPicPr>
          <p:cNvPr id="13" name="图片 12" descr="upload_post_object_v2_407989014">
            <a:extLst>
              <a:ext uri="{FF2B5EF4-FFF2-40B4-BE49-F238E27FC236}">
                <a16:creationId xmlns:a16="http://schemas.microsoft.com/office/drawing/2014/main" id="{03D6823A-4EB2-F10F-D5EC-82F29C84A9A7}"/>
              </a:ext>
            </a:extLst>
          </p:cNvPr>
          <p:cNvPicPr>
            <a:picLocks noChangeAspect="1"/>
          </p:cNvPicPr>
          <p:nvPr/>
        </p:nvPicPr>
        <p:blipFill>
          <a:blip r:embed="rId3"/>
          <a:stretch>
            <a:fillRect/>
          </a:stretch>
        </p:blipFill>
        <p:spPr>
          <a:xfrm>
            <a:off x="4627262" y="1303319"/>
            <a:ext cx="4101849" cy="2295798"/>
          </a:xfrm>
          <a:prstGeom prst="rect">
            <a:avLst/>
          </a:prstGeom>
        </p:spPr>
      </p:pic>
      <p:pic>
        <p:nvPicPr>
          <p:cNvPr id="14" name="图片 13" descr="upload_post_object_v2_713759383">
            <a:extLst>
              <a:ext uri="{FF2B5EF4-FFF2-40B4-BE49-F238E27FC236}">
                <a16:creationId xmlns:a16="http://schemas.microsoft.com/office/drawing/2014/main" id="{0849EF48-A33F-212B-4268-CC727DB36B6A}"/>
              </a:ext>
            </a:extLst>
          </p:cNvPr>
          <p:cNvPicPr>
            <a:picLocks noChangeAspect="1"/>
          </p:cNvPicPr>
          <p:nvPr/>
        </p:nvPicPr>
        <p:blipFill>
          <a:blip r:embed="rId4"/>
          <a:stretch>
            <a:fillRect/>
          </a:stretch>
        </p:blipFill>
        <p:spPr>
          <a:xfrm>
            <a:off x="4627262" y="3914336"/>
            <a:ext cx="4207025" cy="2354665"/>
          </a:xfrm>
          <a:prstGeom prst="rect">
            <a:avLst/>
          </a:prstGeom>
        </p:spPr>
      </p:pic>
      <p:sp>
        <p:nvSpPr>
          <p:cNvPr id="15" name="矩形 5">
            <a:extLst>
              <a:ext uri="{FF2B5EF4-FFF2-40B4-BE49-F238E27FC236}">
                <a16:creationId xmlns:a16="http://schemas.microsoft.com/office/drawing/2014/main" id="{8102228D-5F2D-C8B8-2FE4-8F26C93B62E4}"/>
              </a:ext>
            </a:extLst>
          </p:cNvPr>
          <p:cNvSpPr/>
          <p:nvPr/>
        </p:nvSpPr>
        <p:spPr>
          <a:xfrm>
            <a:off x="769298" y="2088909"/>
            <a:ext cx="3364857" cy="244675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6" name="矩形 5">
            <a:extLst>
              <a:ext uri="{FF2B5EF4-FFF2-40B4-BE49-F238E27FC236}">
                <a16:creationId xmlns:a16="http://schemas.microsoft.com/office/drawing/2014/main" id="{633E902A-D14E-769E-4FBF-35D1964EDCD8}"/>
              </a:ext>
            </a:extLst>
          </p:cNvPr>
          <p:cNvSpPr/>
          <p:nvPr/>
        </p:nvSpPr>
        <p:spPr>
          <a:xfrm>
            <a:off x="766170" y="3484527"/>
            <a:ext cx="3348454" cy="101779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7" name="矩形 6">
            <a:extLst>
              <a:ext uri="{FF2B5EF4-FFF2-40B4-BE49-F238E27FC236}">
                <a16:creationId xmlns:a16="http://schemas.microsoft.com/office/drawing/2014/main" id="{5E9A26B5-E56E-DF08-60AC-30303BD642BB}"/>
              </a:ext>
            </a:extLst>
          </p:cNvPr>
          <p:cNvSpPr/>
          <p:nvPr/>
        </p:nvSpPr>
        <p:spPr>
          <a:xfrm>
            <a:off x="769346" y="3106700"/>
            <a:ext cx="335532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省际巴士</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文本框 8">
            <a:extLst>
              <a:ext uri="{FF2B5EF4-FFF2-40B4-BE49-F238E27FC236}">
                <a16:creationId xmlns:a16="http://schemas.microsoft.com/office/drawing/2014/main" id="{CDBF1AC8-5418-8259-FD18-4625EBBD2627}"/>
              </a:ext>
            </a:extLst>
          </p:cNvPr>
          <p:cNvSpPr txBox="1"/>
          <p:nvPr/>
        </p:nvSpPr>
        <p:spPr>
          <a:xfrm>
            <a:off x="762992" y="3599117"/>
            <a:ext cx="3060229" cy="903201"/>
          </a:xfrm>
          <a:prstGeom prst="rect">
            <a:avLst/>
          </a:prstGeom>
          <a:noFill/>
        </p:spPr>
        <p:txBody>
          <a:bodyPr wrap="square" rtlCol="0">
            <a:no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共有</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线路，如保定线、天津线等。</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6">
            <a:extLst>
              <a:ext uri="{FF2B5EF4-FFF2-40B4-BE49-F238E27FC236}">
                <a16:creationId xmlns:a16="http://schemas.microsoft.com/office/drawing/2014/main" id="{C7870F41-7583-676E-DAC4-A68D20467D61}"/>
              </a:ext>
            </a:extLst>
          </p:cNvPr>
          <p:cNvSpPr/>
          <p:nvPr/>
        </p:nvSpPr>
        <p:spPr>
          <a:xfrm>
            <a:off x="772476" y="1711082"/>
            <a:ext cx="3342148"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市内巴士</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文本框 8">
            <a:extLst>
              <a:ext uri="{FF2B5EF4-FFF2-40B4-BE49-F238E27FC236}">
                <a16:creationId xmlns:a16="http://schemas.microsoft.com/office/drawing/2014/main" id="{F3152AC1-5786-A0AB-CB38-88A4CBCC927E}"/>
              </a:ext>
            </a:extLst>
          </p:cNvPr>
          <p:cNvSpPr txBox="1"/>
          <p:nvPr/>
        </p:nvSpPr>
        <p:spPr>
          <a:xfrm>
            <a:off x="759815" y="2220407"/>
            <a:ext cx="3364857" cy="886293"/>
          </a:xfrm>
          <a:prstGeom prst="rect">
            <a:avLst/>
          </a:prstGeom>
          <a:noFill/>
        </p:spPr>
        <p:txBody>
          <a:bodyPr wrap="square" rtlCol="0">
            <a:no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有</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线路，如北京站线、房山线、首都机场线等。</a:t>
            </a:r>
            <a:endParaRPr lang="zh-CN" altLang="zh-CN" dirty="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4" name="图片 23">
            <a:extLst>
              <a:ext uri="{FF2B5EF4-FFF2-40B4-BE49-F238E27FC236}">
                <a16:creationId xmlns:a16="http://schemas.microsoft.com/office/drawing/2014/main" id="{62ED2E39-4059-AD41-6112-AB884128E500}"/>
              </a:ext>
            </a:extLst>
          </p:cNvPr>
          <p:cNvPicPr>
            <a:picLocks noChangeAspect="1"/>
          </p:cNvPicPr>
          <p:nvPr/>
        </p:nvPicPr>
        <p:blipFill rotWithShape="1">
          <a:blip r:embed="rId5">
            <a:extLst>
              <a:ext uri="{28A0092B-C50C-407E-A947-70E740481C1C}">
                <a14:useLocalDpi xmlns:a14="http://schemas.microsoft.com/office/drawing/2010/main" val="0"/>
              </a:ext>
            </a:extLst>
          </a:blip>
          <a:srcRect b="4755"/>
          <a:stretch/>
        </p:blipFill>
        <p:spPr>
          <a:xfrm>
            <a:off x="8930654" y="1006227"/>
            <a:ext cx="3064737" cy="5185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pload_post_object_v2_983915030">
            <a:extLst>
              <a:ext uri="{FF2B5EF4-FFF2-40B4-BE49-F238E27FC236}">
                <a16:creationId xmlns:a16="http://schemas.microsoft.com/office/drawing/2014/main" id="{72A2C68E-BA99-B48F-4FF9-CE02CD401071}"/>
              </a:ext>
            </a:extLst>
          </p:cNvPr>
          <p:cNvPicPr>
            <a:picLocks noChangeAspect="1"/>
          </p:cNvPicPr>
          <p:nvPr/>
        </p:nvPicPr>
        <p:blipFill>
          <a:blip r:embed="rId2"/>
          <a:stretch>
            <a:fillRect/>
          </a:stretch>
        </p:blipFill>
        <p:spPr>
          <a:xfrm>
            <a:off x="2724709" y="1030136"/>
            <a:ext cx="8722853" cy="5165232"/>
          </a:xfrm>
          <a:prstGeom prst="rect">
            <a:avLst/>
          </a:prstGeom>
        </p:spPr>
      </p:pic>
      <p:sp>
        <p:nvSpPr>
          <p:cNvPr id="7" name="矩形 6">
            <a:extLst>
              <a:ext uri="{FF2B5EF4-FFF2-40B4-BE49-F238E27FC236}">
                <a16:creationId xmlns:a16="http://schemas.microsoft.com/office/drawing/2014/main" id="{9C6799CB-2301-A688-39FD-20CF95A3D086}"/>
              </a:ext>
            </a:extLst>
          </p:cNvPr>
          <p:cNvSpPr/>
          <p:nvPr/>
        </p:nvSpPr>
        <p:spPr>
          <a:xfrm>
            <a:off x="1059991" y="1618524"/>
            <a:ext cx="738664" cy="3988457"/>
          </a:xfrm>
          <a:prstGeom prst="rect">
            <a:avLst/>
          </a:prstGeom>
          <a:noFill/>
        </p:spPr>
        <p:txBody>
          <a:bodyPr vert="eaVert" wrap="square" lIns="91440" tIns="45720" rIns="91440" bIns="45720">
            <a:spAutoFit/>
          </a:bodyPr>
          <a:lstStyle/>
          <a:p>
            <a:pPr algn="ctr"/>
            <a:r>
              <a:rPr lang="zh-CN" altLang="en-US" sz="3600" b="1"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零距离换乘解构图</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3236180"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公交与出租车对比</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809899" y="1922539"/>
            <a:ext cx="4191185" cy="389772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813076" y="1544712"/>
            <a:ext cx="4191185" cy="493637"/>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选点</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高德</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API</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6" name="文本框 8">
            <a:extLst>
              <a:ext uri="{FF2B5EF4-FFF2-40B4-BE49-F238E27FC236}">
                <a16:creationId xmlns:a16="http://schemas.microsoft.com/office/drawing/2014/main" id="{70EC0018-AA7A-4079-2455-0FDEB6527661}"/>
              </a:ext>
            </a:extLst>
          </p:cNvPr>
          <p:cNvSpPr txBox="1"/>
          <p:nvPr/>
        </p:nvSpPr>
        <p:spPr>
          <a:xfrm>
            <a:off x="813077" y="2037367"/>
            <a:ext cx="4188007" cy="3782895"/>
          </a:xfrm>
          <a:prstGeom prst="rect">
            <a:avLst/>
          </a:prstGeom>
          <a:noFill/>
        </p:spPr>
        <p:txBody>
          <a:bodyPr wrap="square" rtlCol="0">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以</a:t>
            </a:r>
            <a:r>
              <a:rPr lang="zh-CN" altLang="en-US" b="1" dirty="0">
                <a:solidFill>
                  <a:srgbClr val="0078BA"/>
                </a:solidFill>
                <a:latin typeface="微软雅黑" panose="020B0503020204020204" pitchFamily="34" charset="-122"/>
                <a:ea typeface="微软雅黑" panose="020B0503020204020204" pitchFamily="34" charset="-122"/>
              </a:rPr>
              <a:t>北京为例</a:t>
            </a: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软件在北京市主城区矩形区域</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40.0383,116.1328</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到</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39.7146,116.5805</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内随机选定</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个地理坐标作为行程起点，以北京大兴国际机场为终点。利用</a:t>
            </a:r>
            <a:r>
              <a:rPr lang="zh-CN" altLang="en-US" b="1" dirty="0">
                <a:solidFill>
                  <a:srgbClr val="0078BA"/>
                </a:solidFill>
                <a:latin typeface="微软雅黑" panose="020B0503020204020204" pitchFamily="34" charset="-122"/>
                <a:ea typeface="微软雅黑" panose="020B0503020204020204" pitchFamily="34" charset="-122"/>
              </a:rPr>
              <a:t>高德地图</a:t>
            </a:r>
            <a:r>
              <a:rPr lang="en-US" altLang="zh-CN" b="1" dirty="0">
                <a:solidFill>
                  <a:srgbClr val="0078BA"/>
                </a:solidFill>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路径规划中</a:t>
            </a:r>
            <a:r>
              <a:rPr lang="zh-CN" altLang="en-US" b="1" dirty="0">
                <a:solidFill>
                  <a:srgbClr val="0078BA"/>
                </a:solidFill>
                <a:latin typeface="微软雅黑" panose="020B0503020204020204" pitchFamily="34" charset="-122"/>
                <a:ea typeface="微软雅黑" panose="020B0503020204020204" pitchFamily="34" charset="-122"/>
              </a:rPr>
              <a:t>公交路径规划</a:t>
            </a:r>
            <a:r>
              <a:rPr lang="zh-CN" altLang="en-US" dirty="0">
                <a:latin typeface="微软雅黑" panose="020B0503020204020204" pitchFamily="34" charset="-122"/>
                <a:ea typeface="微软雅黑" panose="020B0503020204020204" pitchFamily="34" charset="-122"/>
              </a:rPr>
              <a:t>与</a:t>
            </a:r>
            <a:r>
              <a:rPr lang="zh-CN" altLang="en-US" b="1" dirty="0">
                <a:solidFill>
                  <a:srgbClr val="0078BA"/>
                </a:solidFill>
                <a:latin typeface="微软雅黑" panose="020B0503020204020204" pitchFamily="34" charset="-122"/>
                <a:ea typeface="微软雅黑" panose="020B0503020204020204" pitchFamily="34" charset="-122"/>
              </a:rPr>
              <a:t>驾车路径规划</a:t>
            </a:r>
            <a:r>
              <a:rPr lang="zh-CN" altLang="en-US" dirty="0">
                <a:latin typeface="微软雅黑" panose="020B0503020204020204" pitchFamily="34" charset="-122"/>
                <a:ea typeface="微软雅黑" panose="020B0503020204020204" pitchFamily="34" charset="-122"/>
              </a:rPr>
              <a:t>功能，分别得到从起点到终点中利用公交线路的</a:t>
            </a:r>
            <a:r>
              <a:rPr lang="zh-CN" altLang="en-US" b="1" dirty="0">
                <a:solidFill>
                  <a:srgbClr val="FF0000"/>
                </a:solidFill>
                <a:latin typeface="微软雅黑" panose="020B0503020204020204" pitchFamily="34" charset="-122"/>
                <a:ea typeface="微软雅黑" panose="020B0503020204020204" pitchFamily="34" charset="-122"/>
              </a:rPr>
              <a:t>最短时间与费用</a:t>
            </a:r>
            <a:r>
              <a:rPr lang="zh-CN" altLang="en-US" dirty="0">
                <a:latin typeface="微软雅黑" panose="020B0503020204020204" pitchFamily="34" charset="-122"/>
                <a:ea typeface="微软雅黑" panose="020B0503020204020204" pitchFamily="34" charset="-122"/>
              </a:rPr>
              <a:t>、采用出租车的</a:t>
            </a:r>
            <a:r>
              <a:rPr lang="zh-CN" altLang="en-US" b="1" dirty="0">
                <a:solidFill>
                  <a:srgbClr val="FF0000"/>
                </a:solidFill>
                <a:latin typeface="微软雅黑" panose="020B0503020204020204" pitchFamily="34" charset="-122"/>
                <a:ea typeface="微软雅黑" panose="020B0503020204020204" pitchFamily="34" charset="-122"/>
              </a:rPr>
              <a:t>最短时间与费用</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EFBD4A5-B267-7523-D7E0-C1D8075DD5AE}"/>
              </a:ext>
            </a:extLst>
          </p:cNvPr>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7E996CD-4150-9A05-E746-B81476383114}"/>
              </a:ext>
            </a:extLst>
          </p:cNvPr>
          <p:cNvSpPr txBox="1"/>
          <p:nvPr/>
        </p:nvSpPr>
        <p:spPr>
          <a:xfrm>
            <a:off x="8151469" y="5820262"/>
            <a:ext cx="1550766"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随机选点结果</a:t>
            </a:r>
          </a:p>
        </p:txBody>
      </p:sp>
      <p:pic>
        <p:nvPicPr>
          <p:cNvPr id="16" name="图片 15">
            <a:extLst>
              <a:ext uri="{FF2B5EF4-FFF2-40B4-BE49-F238E27FC236}">
                <a16:creationId xmlns:a16="http://schemas.microsoft.com/office/drawing/2014/main" id="{8711859A-FCB0-AFA3-BE69-2B89A99D949A}"/>
              </a:ext>
            </a:extLst>
          </p:cNvPr>
          <p:cNvPicPr>
            <a:picLocks noChangeAspect="1"/>
          </p:cNvPicPr>
          <p:nvPr/>
        </p:nvPicPr>
        <p:blipFill>
          <a:blip r:embed="rId3"/>
          <a:stretch>
            <a:fillRect/>
          </a:stretch>
        </p:blipFill>
        <p:spPr>
          <a:xfrm>
            <a:off x="5995516" y="1544712"/>
            <a:ext cx="5267232" cy="4085747"/>
          </a:xfrm>
          <a:prstGeom prst="rect">
            <a:avLst/>
          </a:prstGeom>
          <a:ln w="19050">
            <a:solidFill>
              <a:schemeClr val="tx1"/>
            </a:solidFill>
          </a:ln>
        </p:spPr>
      </p:pic>
    </p:spTree>
    <p:extLst>
      <p:ext uri="{BB962C8B-B14F-4D97-AF65-F5344CB8AC3E}">
        <p14:creationId xmlns:p14="http://schemas.microsoft.com/office/powerpoint/2010/main" val="247783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效果对比</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3" name="矩形 2">
            <a:extLst>
              <a:ext uri="{FF2B5EF4-FFF2-40B4-BE49-F238E27FC236}">
                <a16:creationId xmlns:a16="http://schemas.microsoft.com/office/drawing/2014/main" id="{BEFBD4A5-B267-7523-D7E0-C1D8075DD5AE}"/>
              </a:ext>
            </a:extLst>
          </p:cNvPr>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图表 18">
            <a:extLst>
              <a:ext uri="{FF2B5EF4-FFF2-40B4-BE49-F238E27FC236}">
                <a16:creationId xmlns:a16="http://schemas.microsoft.com/office/drawing/2014/main" id="{DABF3A8A-5BF3-DC1D-16B2-147B8F1A37E4}"/>
              </a:ext>
            </a:extLst>
          </p:cNvPr>
          <p:cNvGraphicFramePr>
            <a:graphicFrameLocks/>
          </p:cNvGraphicFramePr>
          <p:nvPr/>
        </p:nvGraphicFramePr>
        <p:xfrm>
          <a:off x="5576835" y="3758084"/>
          <a:ext cx="6033382" cy="24819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a:extLst>
              <a:ext uri="{FF2B5EF4-FFF2-40B4-BE49-F238E27FC236}">
                <a16:creationId xmlns:a16="http://schemas.microsoft.com/office/drawing/2014/main" id="{A0B90022-B595-7FD0-9A5B-C4CBBC3EA13C}"/>
              </a:ext>
            </a:extLst>
          </p:cNvPr>
          <p:cNvGraphicFramePr>
            <a:graphicFrameLocks/>
          </p:cNvGraphicFramePr>
          <p:nvPr>
            <p:extLst>
              <p:ext uri="{D42A27DB-BD31-4B8C-83A1-F6EECF244321}">
                <p14:modId xmlns:p14="http://schemas.microsoft.com/office/powerpoint/2010/main" val="3859284250"/>
              </p:ext>
            </p:extLst>
          </p:nvPr>
        </p:nvGraphicFramePr>
        <p:xfrm>
          <a:off x="5576835" y="1145513"/>
          <a:ext cx="6033382" cy="2481941"/>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5">
            <a:extLst>
              <a:ext uri="{FF2B5EF4-FFF2-40B4-BE49-F238E27FC236}">
                <a16:creationId xmlns:a16="http://schemas.microsoft.com/office/drawing/2014/main" id="{4DD3FA19-F95E-2671-905A-CCC28615701E}"/>
              </a:ext>
            </a:extLst>
          </p:cNvPr>
          <p:cNvSpPr/>
          <p:nvPr/>
        </p:nvSpPr>
        <p:spPr>
          <a:xfrm>
            <a:off x="809899" y="1922539"/>
            <a:ext cx="4191185" cy="389772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8" name="矩形 6">
            <a:extLst>
              <a:ext uri="{FF2B5EF4-FFF2-40B4-BE49-F238E27FC236}">
                <a16:creationId xmlns:a16="http://schemas.microsoft.com/office/drawing/2014/main" id="{41AFE571-FA84-B6EA-AD66-76D48C8EFDE7}"/>
              </a:ext>
            </a:extLst>
          </p:cNvPr>
          <p:cNvSpPr/>
          <p:nvPr/>
        </p:nvSpPr>
        <p:spPr>
          <a:xfrm>
            <a:off x="813076" y="1544712"/>
            <a:ext cx="4191185" cy="493637"/>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选点</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高德</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API</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9" name="文本框 8">
            <a:extLst>
              <a:ext uri="{FF2B5EF4-FFF2-40B4-BE49-F238E27FC236}">
                <a16:creationId xmlns:a16="http://schemas.microsoft.com/office/drawing/2014/main" id="{17068E39-436C-C456-1FF6-082B95BDC7C3}"/>
              </a:ext>
            </a:extLst>
          </p:cNvPr>
          <p:cNvSpPr txBox="1"/>
          <p:nvPr/>
        </p:nvSpPr>
        <p:spPr>
          <a:xfrm>
            <a:off x="813077" y="2037367"/>
            <a:ext cx="4188007" cy="3367397"/>
          </a:xfrm>
          <a:prstGeom prst="rect">
            <a:avLst/>
          </a:prstGeom>
          <a:noFill/>
        </p:spPr>
        <p:txBody>
          <a:bodyPr wrap="square" rtlCol="0">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对</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个起讫点选择两种不同方案所造成的时间与价格费用进行分析，可以看到，从</a:t>
            </a:r>
            <a:r>
              <a:rPr lang="zh-CN" altLang="en-US" b="1" dirty="0">
                <a:latin typeface="微软雅黑" panose="020B0503020204020204" pitchFamily="34" charset="-122"/>
                <a:ea typeface="微软雅黑" panose="020B0503020204020204" pitchFamily="34" charset="-122"/>
              </a:rPr>
              <a:t>时间角度，两者差距不大</a:t>
            </a:r>
            <a:r>
              <a:rPr lang="zh-CN" altLang="en-US" dirty="0">
                <a:latin typeface="微软雅黑" panose="020B0503020204020204" pitchFamily="34" charset="-122"/>
                <a:ea typeface="微软雅黑" panose="020B0503020204020204" pitchFamily="34" charset="-122"/>
              </a:rPr>
              <a:t>；从所花费</a:t>
            </a:r>
            <a:r>
              <a:rPr lang="zh-CN" altLang="en-US" b="1" dirty="0">
                <a:latin typeface="微软雅黑" panose="020B0503020204020204" pitchFamily="34" charset="-122"/>
                <a:ea typeface="微软雅黑" panose="020B0503020204020204" pitchFamily="34" charset="-122"/>
              </a:rPr>
              <a:t>价格角度</a:t>
            </a:r>
            <a:r>
              <a:rPr lang="zh-CN" altLang="en-US" dirty="0">
                <a:latin typeface="微软雅黑" panose="020B0503020204020204" pitchFamily="34" charset="-122"/>
                <a:ea typeface="微软雅黑" panose="020B0503020204020204" pitchFamily="34" charset="-122"/>
              </a:rPr>
              <a:t>，可以看到</a:t>
            </a:r>
            <a:r>
              <a:rPr lang="zh-CN" altLang="en-US" b="1" dirty="0">
                <a:solidFill>
                  <a:srgbClr val="FF0000"/>
                </a:solidFill>
                <a:latin typeface="微软雅黑" panose="020B0503020204020204" pitchFamily="34" charset="-122"/>
                <a:ea typeface="微软雅黑" panose="020B0503020204020204" pitchFamily="34" charset="-122"/>
              </a:rPr>
              <a:t>乘坐公共交通的费用远小于出租车</a:t>
            </a:r>
            <a:r>
              <a:rPr lang="zh-CN" altLang="en-US" dirty="0">
                <a:latin typeface="微软雅黑" panose="020B0503020204020204" pitchFamily="34" charset="-122"/>
                <a:ea typeface="微软雅黑" panose="020B0503020204020204" pitchFamily="34" charset="-122"/>
              </a:rPr>
              <a:t>，可以体现出北京大兴交通枢纽中多条公共交通线路所产生的效果。</a:t>
            </a:r>
            <a:endParaRPr lang="en-US" altLang="zh-CN" dirty="0">
              <a:latin typeface="微软雅黑" panose="020B0503020204020204" pitchFamily="34" charset="-122"/>
              <a:ea typeface="微软雅黑" panose="020B0503020204020204" pitchFamily="34" charset="-122"/>
            </a:endParaRPr>
          </a:p>
          <a:p>
            <a:pPr indent="457200" algn="just">
              <a:lnSpc>
                <a:spcPct val="150000"/>
              </a:lnSpc>
            </a:pPr>
            <a:r>
              <a:rPr lang="zh-CN" altLang="en-US" b="1" dirty="0">
                <a:solidFill>
                  <a:srgbClr val="0078BA"/>
                </a:solidFill>
                <a:latin typeface="微软雅黑" panose="020B0503020204020204" pitchFamily="34" charset="-122"/>
                <a:ea typeface="微软雅黑" panose="020B0503020204020204" pitchFamily="34" charset="-122"/>
              </a:rPr>
              <a:t>零距离换乘</a:t>
            </a:r>
            <a:r>
              <a:rPr lang="zh-CN" altLang="en-US" dirty="0">
                <a:latin typeface="微软雅黑" panose="020B0503020204020204" pitchFamily="34" charset="-122"/>
                <a:ea typeface="微软雅黑" panose="020B0503020204020204" pitchFamily="34" charset="-122"/>
              </a:rPr>
              <a:t>带来的效益可见一斑</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516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5">
            <a:extLst>
              <a:ext uri="{FF2B5EF4-FFF2-40B4-BE49-F238E27FC236}">
                <a16:creationId xmlns:a16="http://schemas.microsoft.com/office/drawing/2014/main" id="{7DA7310F-7B7E-4A3A-9945-19DB90CE91F3}"/>
              </a:ext>
            </a:extLst>
          </p:cNvPr>
          <p:cNvSpPr/>
          <p:nvPr/>
        </p:nvSpPr>
        <p:spPr>
          <a:xfrm>
            <a:off x="813076" y="2087493"/>
            <a:ext cx="4191185" cy="3474929"/>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r>
              <a:rPr lang="en-US"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       </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北京</a:t>
            </a:r>
            <a:r>
              <a:rPr lang="zh-CN" altLang="en-US" b="1" dirty="0">
                <a:solidFill>
                  <a:srgbClr val="0078BA"/>
                </a:solidFill>
                <a:latin typeface="微软雅黑" panose="020B0503020204020204" pitchFamily="34" charset="-122"/>
                <a:ea typeface="微软雅黑" panose="020B0503020204020204" pitchFamily="34" charset="-122"/>
                <a:cs typeface="黑体" panose="02010609060101010101" charset="-122"/>
              </a:rPr>
              <a:t>大兴</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机场</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处于京津雄三角形的中心，将带动</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charset="-122"/>
              </a:rPr>
              <a:t>京津冀世界级机场群发展</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，也将通过强大的辐射带动作用，拉动周边地区</a:t>
            </a:r>
            <a:r>
              <a:rPr lang="zh-CN" altLang="en-US" dirty="0">
                <a:solidFill>
                  <a:srgbClr val="222222"/>
                </a:solidFill>
                <a:latin typeface="微软雅黑" panose="020B0503020204020204" pitchFamily="34" charset="-122"/>
                <a:ea typeface="微软雅黑" panose="020B0503020204020204" pitchFamily="34" charset="-122"/>
                <a:cs typeface="黑体" panose="02010609060101010101" charset="-122"/>
              </a:rPr>
              <a:t>客货流</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的提升</a:t>
            </a:r>
            <a:r>
              <a:rPr lang="zh-CN" altLang="en-US" dirty="0">
                <a:solidFill>
                  <a:srgbClr val="222222"/>
                </a:solidFill>
                <a:latin typeface="微软雅黑" panose="020B0503020204020204" pitchFamily="34" charset="-122"/>
                <a:ea typeface="微软雅黑" panose="020B0503020204020204" pitchFamily="34" charset="-122"/>
                <a:cs typeface="黑体" panose="02010609060101010101" charset="-122"/>
              </a:rPr>
              <a:t>，</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吸引或汇集一系列高科技产业、现代制造业、现代服务业，通过与多种产业的有机结合，与</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区域经济</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相互渗透、相互融合。</a:t>
            </a:r>
            <a:endParaRPr lang="zh-CN" altLang="en-US" dirty="0">
              <a:solidFill>
                <a:srgbClr val="222222"/>
              </a:solidFill>
              <a:latin typeface="微软雅黑" panose="020B0503020204020204" pitchFamily="34" charset="-122"/>
              <a:ea typeface="微软雅黑" panose="020B0503020204020204" pitchFamily="34" charset="-122"/>
              <a:cs typeface="黑体" panose="02010609060101010101" charset="-122"/>
            </a:endParaRPr>
          </a:p>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813076" y="1626772"/>
            <a:ext cx="4191185"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大兴综合枢纽</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的区域经济作用</a:t>
            </a:r>
            <a:endPar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文本框 1">
            <a:extLst>
              <a:ext uri="{FF2B5EF4-FFF2-40B4-BE49-F238E27FC236}">
                <a16:creationId xmlns:a16="http://schemas.microsoft.com/office/drawing/2014/main" id="{967AC14E-73B2-C78F-08FA-7015EFDE66C3}"/>
              </a:ext>
            </a:extLst>
          </p:cNvPr>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推动经济发展</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pic>
        <p:nvPicPr>
          <p:cNvPr id="8" name="图片 7">
            <a:extLst>
              <a:ext uri="{FF2B5EF4-FFF2-40B4-BE49-F238E27FC236}">
                <a16:creationId xmlns:a16="http://schemas.microsoft.com/office/drawing/2014/main" id="{9403D5FB-ABF6-3CCD-1E34-D5EF656FA7CC}"/>
              </a:ext>
            </a:extLst>
          </p:cNvPr>
          <p:cNvPicPr>
            <a:picLocks noChangeAspect="1"/>
          </p:cNvPicPr>
          <p:nvPr/>
        </p:nvPicPr>
        <p:blipFill>
          <a:blip r:embed="rId3"/>
          <a:stretch>
            <a:fillRect/>
          </a:stretch>
        </p:blipFill>
        <p:spPr>
          <a:xfrm>
            <a:off x="5732638" y="2930671"/>
            <a:ext cx="6224901" cy="3207988"/>
          </a:xfrm>
          <a:prstGeom prst="rect">
            <a:avLst/>
          </a:prstGeom>
        </p:spPr>
      </p:pic>
      <p:sp>
        <p:nvSpPr>
          <p:cNvPr id="10" name="矩形 5">
            <a:extLst>
              <a:ext uri="{FF2B5EF4-FFF2-40B4-BE49-F238E27FC236}">
                <a16:creationId xmlns:a16="http://schemas.microsoft.com/office/drawing/2014/main" id="{5ADF5D37-94EC-C6F8-A745-CD1199756567}"/>
              </a:ext>
            </a:extLst>
          </p:cNvPr>
          <p:cNvSpPr/>
          <p:nvPr/>
        </p:nvSpPr>
        <p:spPr>
          <a:xfrm>
            <a:off x="6096000" y="1280810"/>
            <a:ext cx="5006867" cy="1557494"/>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r>
              <a:rPr lang="zh-CN" altLang="zh-CN" dirty="0">
                <a:solidFill>
                  <a:srgbClr val="222222"/>
                </a:solidFill>
                <a:latin typeface="黑体" panose="02010609060101010101" charset="-122"/>
                <a:ea typeface="黑体" panose="02010609060101010101" charset="-122"/>
                <a:cs typeface="黑体" panose="02010609060101010101" charset="-122"/>
              </a:rPr>
              <a:t>国际民航总局的统计表明，每</a:t>
            </a:r>
            <a:r>
              <a:rPr lang="en-US" altLang="zh-CN" dirty="0">
                <a:solidFill>
                  <a:srgbClr val="222222"/>
                </a:solidFill>
                <a:latin typeface="黑体" panose="02010609060101010101" charset="-122"/>
                <a:ea typeface="黑体" panose="02010609060101010101" charset="-122"/>
                <a:cs typeface="黑体" panose="02010609060101010101" charset="-122"/>
              </a:rPr>
              <a:t>100</a:t>
            </a:r>
            <a:r>
              <a:rPr lang="zh-CN" altLang="zh-CN" dirty="0">
                <a:solidFill>
                  <a:srgbClr val="222222"/>
                </a:solidFill>
                <a:latin typeface="黑体" panose="02010609060101010101" charset="-122"/>
                <a:ea typeface="黑体" panose="02010609060101010101" charset="-122"/>
                <a:cs typeface="黑体" panose="02010609060101010101" charset="-122"/>
              </a:rPr>
              <a:t>万旅客可以为区域创造</a:t>
            </a:r>
            <a:r>
              <a:rPr lang="en-US" altLang="zh-CN" b="1" dirty="0">
                <a:solidFill>
                  <a:srgbClr val="FF0000"/>
                </a:solidFill>
                <a:latin typeface="黑体" panose="02010609060101010101" charset="-122"/>
                <a:ea typeface="黑体" panose="02010609060101010101" charset="-122"/>
                <a:cs typeface="黑体" panose="02010609060101010101" charset="-122"/>
              </a:rPr>
              <a:t>1.3</a:t>
            </a:r>
            <a:r>
              <a:rPr lang="zh-CN" altLang="zh-CN" b="1" dirty="0">
                <a:solidFill>
                  <a:srgbClr val="FF0000"/>
                </a:solidFill>
                <a:latin typeface="黑体" panose="02010609060101010101" charset="-122"/>
                <a:ea typeface="黑体" panose="02010609060101010101" charset="-122"/>
                <a:cs typeface="黑体" panose="02010609060101010101" charset="-122"/>
              </a:rPr>
              <a:t>亿美元</a:t>
            </a:r>
            <a:r>
              <a:rPr lang="zh-CN" altLang="zh-CN" dirty="0">
                <a:solidFill>
                  <a:srgbClr val="222222"/>
                </a:solidFill>
                <a:latin typeface="黑体" panose="02010609060101010101" charset="-122"/>
                <a:ea typeface="黑体" panose="02010609060101010101" charset="-122"/>
                <a:cs typeface="黑体" panose="02010609060101010101" charset="-122"/>
              </a:rPr>
              <a:t>的收益，带来</a:t>
            </a:r>
            <a:r>
              <a:rPr lang="en-US" altLang="zh-CN" b="1" dirty="0">
                <a:solidFill>
                  <a:srgbClr val="FF0000"/>
                </a:solidFill>
                <a:latin typeface="黑体" panose="02010609060101010101" charset="-122"/>
                <a:ea typeface="黑体" panose="02010609060101010101" charset="-122"/>
                <a:cs typeface="黑体" panose="02010609060101010101" charset="-122"/>
              </a:rPr>
              <a:t>1000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直接和</a:t>
            </a:r>
            <a:r>
              <a:rPr lang="en-US" altLang="zh-CN" b="1" dirty="0">
                <a:solidFill>
                  <a:srgbClr val="FF0000"/>
                </a:solidFill>
                <a:latin typeface="黑体" panose="02010609060101010101" charset="-122"/>
                <a:ea typeface="黑体" panose="02010609060101010101" charset="-122"/>
                <a:cs typeface="黑体" panose="02010609060101010101" charset="-122"/>
              </a:rPr>
              <a:t>3700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间接的工作岗位；每</a:t>
            </a:r>
            <a:r>
              <a:rPr lang="en-US" altLang="zh-CN" dirty="0">
                <a:solidFill>
                  <a:srgbClr val="222222"/>
                </a:solidFill>
                <a:latin typeface="黑体" panose="02010609060101010101" charset="-122"/>
                <a:ea typeface="黑体" panose="02010609060101010101" charset="-122"/>
                <a:cs typeface="黑体" panose="02010609060101010101" charset="-122"/>
              </a:rPr>
              <a:t>10</a:t>
            </a:r>
            <a:r>
              <a:rPr lang="zh-CN" altLang="zh-CN" dirty="0">
                <a:solidFill>
                  <a:srgbClr val="222222"/>
                </a:solidFill>
                <a:latin typeface="黑体" panose="02010609060101010101" charset="-122"/>
                <a:ea typeface="黑体" panose="02010609060101010101" charset="-122"/>
                <a:cs typeface="黑体" panose="02010609060101010101" charset="-122"/>
              </a:rPr>
              <a:t>万吨货物将创造出</a:t>
            </a:r>
            <a:r>
              <a:rPr lang="en-US" altLang="zh-CN" b="1" dirty="0">
                <a:solidFill>
                  <a:srgbClr val="FF0000"/>
                </a:solidFill>
                <a:latin typeface="黑体" panose="02010609060101010101" charset="-122"/>
                <a:ea typeface="黑体" panose="02010609060101010101" charset="-122"/>
                <a:cs typeface="黑体" panose="02010609060101010101" charset="-122"/>
              </a:rPr>
              <a:t>800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工作岗位，每新增一个航班将增加</a:t>
            </a:r>
            <a:r>
              <a:rPr lang="en-US" altLang="zh-CN" b="1" dirty="0">
                <a:solidFill>
                  <a:srgbClr val="FF0000"/>
                </a:solidFill>
                <a:latin typeface="黑体" panose="02010609060101010101" charset="-122"/>
                <a:ea typeface="黑体" panose="02010609060101010101" charset="-122"/>
                <a:cs typeface="黑体" panose="02010609060101010101" charset="-122"/>
              </a:rPr>
              <a:t>750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工作岗位。</a:t>
            </a:r>
            <a:endParaRPr lang="zh-CN" altLang="en-US" dirty="0">
              <a:solidFill>
                <a:srgbClr val="222222"/>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第四部分</a:t>
            </a:r>
          </a:p>
        </p:txBody>
      </p:sp>
      <p:sp>
        <p:nvSpPr>
          <p:cNvPr id="19" name="文本框 18"/>
          <p:cNvSpPr txBox="1"/>
          <p:nvPr/>
        </p:nvSpPr>
        <p:spPr>
          <a:xfrm>
            <a:off x="4804759" y="2767280"/>
            <a:ext cx="7431579" cy="1323439"/>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发展方向</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1999"/>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A65990-FB1B-D0C5-B5E7-3FE175A4245B}"/>
              </a:ext>
            </a:extLst>
          </p:cNvPr>
          <p:cNvSpPr/>
          <p:nvPr>
            <p:custDataLst>
              <p:tags r:id="rId1"/>
            </p:custDataLst>
          </p:nvPr>
        </p:nvSpPr>
        <p:spPr>
          <a:xfrm>
            <a:off x="252594" y="2360750"/>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4D1CE50-DE4E-91DF-0C52-3242837447E1}"/>
              </a:ext>
            </a:extLst>
          </p:cNvPr>
          <p:cNvSpPr/>
          <p:nvPr>
            <p:custDataLst>
              <p:tags r:id="rId2"/>
            </p:custDataLst>
          </p:nvPr>
        </p:nvSpPr>
        <p:spPr>
          <a:xfrm>
            <a:off x="245848" y="4117375"/>
            <a:ext cx="3517600"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A</a:t>
            </a:r>
          </a:p>
        </p:txBody>
      </p:sp>
      <p:cxnSp>
        <p:nvCxnSpPr>
          <p:cNvPr id="5" name="直接连接符 4">
            <a:extLst>
              <a:ext uri="{FF2B5EF4-FFF2-40B4-BE49-F238E27FC236}">
                <a16:creationId xmlns:a16="http://schemas.microsoft.com/office/drawing/2014/main" id="{B3F2818B-6E43-F39D-0E20-AE40A3E73AB6}"/>
              </a:ext>
            </a:extLst>
          </p:cNvPr>
          <p:cNvCxnSpPr>
            <a:cxnSpLocks/>
          </p:cNvCxnSpPr>
          <p:nvPr>
            <p:custDataLst>
              <p:tags r:id="rId3"/>
            </p:custDataLst>
          </p:nvPr>
        </p:nvCxnSpPr>
        <p:spPr>
          <a:xfrm flipH="1">
            <a:off x="4399254" y="3971454"/>
            <a:ext cx="18621" cy="366633"/>
          </a:xfrm>
          <a:prstGeom prst="line">
            <a:avLst/>
          </a:prstGeom>
          <a:ln>
            <a:solidFill>
              <a:srgbClr val="DEAB81">
                <a:lumMod val="40000"/>
                <a:lumOff val="60000"/>
              </a:srgbClr>
            </a:solidFill>
          </a:ln>
        </p:spPr>
        <p:style>
          <a:lnRef idx="1">
            <a:srgbClr val="DEAB81"/>
          </a:lnRef>
          <a:fillRef idx="0">
            <a:srgbClr val="DEAB81"/>
          </a:fillRef>
          <a:effectRef idx="0">
            <a:srgbClr val="DEAB81"/>
          </a:effectRef>
          <a:fontRef idx="minor">
            <a:srgbClr val="5F5F5F"/>
          </a:fontRef>
        </p:style>
      </p:cxnSp>
      <p:cxnSp>
        <p:nvCxnSpPr>
          <p:cNvPr id="11" name="直接连接符 10">
            <a:extLst>
              <a:ext uri="{FF2B5EF4-FFF2-40B4-BE49-F238E27FC236}">
                <a16:creationId xmlns:a16="http://schemas.microsoft.com/office/drawing/2014/main" id="{914665DB-3457-6EEC-9786-D3F50351D49B}"/>
              </a:ext>
            </a:extLst>
          </p:cNvPr>
          <p:cNvCxnSpPr>
            <a:cxnSpLocks/>
          </p:cNvCxnSpPr>
          <p:nvPr>
            <p:custDataLst>
              <p:tags r:id="rId4"/>
            </p:custDataLst>
          </p:nvPr>
        </p:nvCxnSpPr>
        <p:spPr>
          <a:xfrm flipH="1">
            <a:off x="4384279" y="4347589"/>
            <a:ext cx="6630" cy="130546"/>
          </a:xfrm>
          <a:prstGeom prst="line">
            <a:avLst/>
          </a:prstGeom>
          <a:ln w="6350" cap="flat" cmpd="sng" algn="ctr">
            <a:solidFill>
              <a:srgbClr val="BDD7EE"/>
            </a:solidFill>
            <a:prstDash val="solid"/>
            <a:miter lim="800000"/>
          </a:ln>
        </p:spPr>
        <p:style>
          <a:lnRef idx="1">
            <a:srgbClr val="DEAB81"/>
          </a:lnRef>
          <a:fillRef idx="0">
            <a:srgbClr val="DEAB81"/>
          </a:fillRef>
          <a:effectRef idx="0">
            <a:srgbClr val="DEAB81"/>
          </a:effectRef>
          <a:fontRef idx="minor">
            <a:srgbClr val="5F5F5F"/>
          </a:fontRef>
        </p:style>
      </p:cxnSp>
      <p:sp>
        <p:nvSpPr>
          <p:cNvPr id="13" name="平行四边形 12">
            <a:extLst>
              <a:ext uri="{FF2B5EF4-FFF2-40B4-BE49-F238E27FC236}">
                <a16:creationId xmlns:a16="http://schemas.microsoft.com/office/drawing/2014/main" id="{806838A4-A8C3-257A-CCFD-D46CB0D565C0}"/>
              </a:ext>
            </a:extLst>
          </p:cNvPr>
          <p:cNvSpPr/>
          <p:nvPr>
            <p:custDataLst>
              <p:tags r:id="rId5"/>
            </p:custDataLst>
          </p:nvPr>
        </p:nvSpPr>
        <p:spPr>
          <a:xfrm flipH="1">
            <a:off x="285700" y="4116725"/>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63FA8B2-A2A8-C6A1-853F-A74A668686E4}"/>
              </a:ext>
            </a:extLst>
          </p:cNvPr>
          <p:cNvSpPr txBox="1"/>
          <p:nvPr>
            <p:custDataLst>
              <p:tags r:id="rId6"/>
            </p:custDataLst>
          </p:nvPr>
        </p:nvSpPr>
        <p:spPr>
          <a:xfrm>
            <a:off x="245848" y="2892239"/>
            <a:ext cx="3494093" cy="864786"/>
          </a:xfrm>
          <a:prstGeom prst="rect">
            <a:avLst/>
          </a:prstGeom>
          <a:noFill/>
        </p:spPr>
        <p:txBody>
          <a:bodyPr wrap="square" rtlCol="0" anchor="ctr">
            <a:noAutofit/>
          </a:bodyPr>
          <a:lstStyle/>
          <a:p>
            <a:pPr algn="ctr">
              <a:lnSpc>
                <a:spcPct val="120000"/>
              </a:lnSpc>
            </a:pPr>
            <a:r>
              <a:rPr lang="zh-CN" sz="3600" b="1" dirty="0">
                <a:solidFill>
                  <a:srgbClr val="0078BA"/>
                </a:solidFill>
                <a:ea typeface="微软雅黑" panose="020B0503020204020204" pitchFamily="34" charset="-122"/>
              </a:rPr>
              <a:t>提供最佳</a:t>
            </a:r>
            <a:r>
              <a:rPr lang="zh-CN" altLang="en-US" sz="3600" b="1" dirty="0">
                <a:solidFill>
                  <a:srgbClr val="0078BA"/>
                </a:solidFill>
                <a:ea typeface="微软雅黑" panose="020B0503020204020204" pitchFamily="34" charset="-122"/>
              </a:rPr>
              <a:t>班次</a:t>
            </a:r>
            <a:r>
              <a:rPr lang="zh-CN" sz="3600" b="1" dirty="0">
                <a:solidFill>
                  <a:srgbClr val="0078BA"/>
                </a:solidFill>
                <a:ea typeface="微软雅黑" panose="020B0503020204020204" pitchFamily="34" charset="-122"/>
              </a:rPr>
              <a:t>中转体验</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文本框 1">
            <a:extLst>
              <a:ext uri="{FF2B5EF4-FFF2-40B4-BE49-F238E27FC236}">
                <a16:creationId xmlns:a16="http://schemas.microsoft.com/office/drawing/2014/main" id="{FF5CC1E6-7764-BE0C-243A-777998A9E580}"/>
              </a:ext>
            </a:extLst>
          </p:cNvPr>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未来走向</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68" name="矩形 67">
            <a:extLst>
              <a:ext uri="{FF2B5EF4-FFF2-40B4-BE49-F238E27FC236}">
                <a16:creationId xmlns:a16="http://schemas.microsoft.com/office/drawing/2014/main" id="{588A138D-3F51-207D-7338-B2B308314743}"/>
              </a:ext>
            </a:extLst>
          </p:cNvPr>
          <p:cNvSpPr/>
          <p:nvPr>
            <p:custDataLst>
              <p:tags r:id="rId7"/>
            </p:custDataLst>
          </p:nvPr>
        </p:nvSpPr>
        <p:spPr>
          <a:xfrm>
            <a:off x="4346590" y="2367882"/>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5F87111-ECAA-90FA-D2DC-8663E3313CE8}"/>
              </a:ext>
            </a:extLst>
          </p:cNvPr>
          <p:cNvSpPr/>
          <p:nvPr>
            <p:custDataLst>
              <p:tags r:id="rId8"/>
            </p:custDataLst>
          </p:nvPr>
        </p:nvSpPr>
        <p:spPr>
          <a:xfrm>
            <a:off x="4339844" y="4124507"/>
            <a:ext cx="3517600"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B</a:t>
            </a:r>
          </a:p>
        </p:txBody>
      </p:sp>
      <p:sp>
        <p:nvSpPr>
          <p:cNvPr id="78" name="平行四边形 77">
            <a:extLst>
              <a:ext uri="{FF2B5EF4-FFF2-40B4-BE49-F238E27FC236}">
                <a16:creationId xmlns:a16="http://schemas.microsoft.com/office/drawing/2014/main" id="{EBBE621B-9DE6-29DA-85ED-33D72D14194D}"/>
              </a:ext>
            </a:extLst>
          </p:cNvPr>
          <p:cNvSpPr/>
          <p:nvPr>
            <p:custDataLst>
              <p:tags r:id="rId9"/>
            </p:custDataLst>
          </p:nvPr>
        </p:nvSpPr>
        <p:spPr>
          <a:xfrm flipH="1">
            <a:off x="4379696" y="4123857"/>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655B6080-CBEA-67D0-66F8-8ABC2C4A3C42}"/>
              </a:ext>
            </a:extLst>
          </p:cNvPr>
          <p:cNvSpPr txBox="1"/>
          <p:nvPr>
            <p:custDataLst>
              <p:tags r:id="rId10"/>
            </p:custDataLst>
          </p:nvPr>
        </p:nvSpPr>
        <p:spPr>
          <a:xfrm>
            <a:off x="4339844" y="2899371"/>
            <a:ext cx="3494093" cy="864786"/>
          </a:xfrm>
          <a:prstGeom prst="rect">
            <a:avLst/>
          </a:prstGeom>
          <a:noFill/>
        </p:spPr>
        <p:txBody>
          <a:bodyPr wrap="square" rtlCol="0" anchor="ctr">
            <a:noAutofit/>
          </a:bodyPr>
          <a:lstStyle/>
          <a:p>
            <a:pPr algn="ctr">
              <a:lnSpc>
                <a:spcPct val="120000"/>
              </a:lnSpc>
            </a:pP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构建完善的</a:t>
            </a:r>
            <a:r>
              <a:rPr lang="zh-CN" altLang="en-US"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路</a:t>
            </a: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线网络</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矩形 87">
            <a:extLst>
              <a:ext uri="{FF2B5EF4-FFF2-40B4-BE49-F238E27FC236}">
                <a16:creationId xmlns:a16="http://schemas.microsoft.com/office/drawing/2014/main" id="{B766B776-AB63-0560-1ACF-4EDB53F49647}"/>
              </a:ext>
            </a:extLst>
          </p:cNvPr>
          <p:cNvSpPr/>
          <p:nvPr>
            <p:custDataLst>
              <p:tags r:id="rId11"/>
            </p:custDataLst>
          </p:nvPr>
        </p:nvSpPr>
        <p:spPr>
          <a:xfrm>
            <a:off x="8447332" y="2367882"/>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B707C3A0-75E1-6906-EDA9-7DD9F0B24CB1}"/>
              </a:ext>
            </a:extLst>
          </p:cNvPr>
          <p:cNvSpPr txBox="1"/>
          <p:nvPr>
            <p:custDataLst>
              <p:tags r:id="rId12"/>
            </p:custDataLst>
          </p:nvPr>
        </p:nvSpPr>
        <p:spPr>
          <a:xfrm>
            <a:off x="8440586" y="2761393"/>
            <a:ext cx="3494093" cy="1207226"/>
          </a:xfrm>
          <a:prstGeom prst="rect">
            <a:avLst/>
          </a:prstGeom>
          <a:noFill/>
        </p:spPr>
        <p:txBody>
          <a:bodyPr wrap="square" rtlCol="0" anchor="ctr">
            <a:noAutofit/>
          </a:bodyPr>
          <a:lstStyle/>
          <a:p>
            <a:pPr algn="ctr">
              <a:lnSpc>
                <a:spcPct val="120000"/>
              </a:lnSpc>
            </a:pP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空地联运助力旅客集散 </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01" name="直接连接符 100">
            <a:extLst>
              <a:ext uri="{FF2B5EF4-FFF2-40B4-BE49-F238E27FC236}">
                <a16:creationId xmlns:a16="http://schemas.microsoft.com/office/drawing/2014/main" id="{67C19BDA-CBE8-7850-8F25-EFB41E64D715}"/>
              </a:ext>
            </a:extLst>
          </p:cNvPr>
          <p:cNvCxnSpPr>
            <a:cxnSpLocks/>
          </p:cNvCxnSpPr>
          <p:nvPr>
            <p:custDataLst>
              <p:tags r:id="rId13"/>
            </p:custDataLst>
          </p:nvPr>
        </p:nvCxnSpPr>
        <p:spPr>
          <a:xfrm flipH="1">
            <a:off x="8506742" y="3987239"/>
            <a:ext cx="18621" cy="366633"/>
          </a:xfrm>
          <a:prstGeom prst="line">
            <a:avLst/>
          </a:prstGeom>
          <a:ln>
            <a:solidFill>
              <a:srgbClr val="DEAB81">
                <a:lumMod val="40000"/>
                <a:lumOff val="60000"/>
              </a:srgbClr>
            </a:solidFill>
          </a:ln>
        </p:spPr>
        <p:style>
          <a:lnRef idx="1">
            <a:srgbClr val="DEAB81"/>
          </a:lnRef>
          <a:fillRef idx="0">
            <a:srgbClr val="DEAB81"/>
          </a:fillRef>
          <a:effectRef idx="0">
            <a:srgbClr val="DEAB81"/>
          </a:effectRef>
          <a:fontRef idx="minor">
            <a:srgbClr val="5F5F5F"/>
          </a:fontRef>
        </p:style>
      </p:cxnSp>
      <p:cxnSp>
        <p:nvCxnSpPr>
          <p:cNvPr id="102" name="直接连接符 101">
            <a:extLst>
              <a:ext uri="{FF2B5EF4-FFF2-40B4-BE49-F238E27FC236}">
                <a16:creationId xmlns:a16="http://schemas.microsoft.com/office/drawing/2014/main" id="{D9D4D751-2435-7BB3-D8D2-F8300EBA5061}"/>
              </a:ext>
            </a:extLst>
          </p:cNvPr>
          <p:cNvCxnSpPr>
            <a:cxnSpLocks/>
          </p:cNvCxnSpPr>
          <p:nvPr>
            <p:custDataLst>
              <p:tags r:id="rId14"/>
            </p:custDataLst>
          </p:nvPr>
        </p:nvCxnSpPr>
        <p:spPr>
          <a:xfrm flipH="1">
            <a:off x="8491767" y="4363374"/>
            <a:ext cx="6630" cy="130546"/>
          </a:xfrm>
          <a:prstGeom prst="line">
            <a:avLst/>
          </a:prstGeom>
          <a:ln w="6350" cap="flat" cmpd="sng" algn="ctr">
            <a:solidFill>
              <a:srgbClr val="BDD7EE"/>
            </a:solidFill>
            <a:prstDash val="solid"/>
            <a:miter lim="800000"/>
          </a:ln>
        </p:spPr>
        <p:style>
          <a:lnRef idx="1">
            <a:srgbClr val="DEAB81"/>
          </a:lnRef>
          <a:fillRef idx="0">
            <a:srgbClr val="DEAB81"/>
          </a:fillRef>
          <a:effectRef idx="0">
            <a:srgbClr val="DEAB81"/>
          </a:effectRef>
          <a:fontRef idx="minor">
            <a:srgbClr val="5F5F5F"/>
          </a:fontRef>
        </p:style>
      </p:cxnSp>
      <p:sp>
        <p:nvSpPr>
          <p:cNvPr id="103" name="矩形 102">
            <a:extLst>
              <a:ext uri="{FF2B5EF4-FFF2-40B4-BE49-F238E27FC236}">
                <a16:creationId xmlns:a16="http://schemas.microsoft.com/office/drawing/2014/main" id="{DE2199F8-6CC1-1B85-836C-2DCF24405AC8}"/>
              </a:ext>
            </a:extLst>
          </p:cNvPr>
          <p:cNvSpPr/>
          <p:nvPr>
            <p:custDataLst>
              <p:tags r:id="rId15"/>
            </p:custDataLst>
          </p:nvPr>
        </p:nvSpPr>
        <p:spPr>
          <a:xfrm>
            <a:off x="8447332" y="4140292"/>
            <a:ext cx="3510854"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C</a:t>
            </a:r>
          </a:p>
        </p:txBody>
      </p:sp>
      <p:sp>
        <p:nvSpPr>
          <p:cNvPr id="104" name="平行四边形 103">
            <a:extLst>
              <a:ext uri="{FF2B5EF4-FFF2-40B4-BE49-F238E27FC236}">
                <a16:creationId xmlns:a16="http://schemas.microsoft.com/office/drawing/2014/main" id="{7B5BCB10-CE3A-99F9-3733-828C2DC1BC54}"/>
              </a:ext>
            </a:extLst>
          </p:cNvPr>
          <p:cNvSpPr/>
          <p:nvPr>
            <p:custDataLst>
              <p:tags r:id="rId16"/>
            </p:custDataLst>
          </p:nvPr>
        </p:nvSpPr>
        <p:spPr>
          <a:xfrm flipH="1">
            <a:off x="8487184" y="4139642"/>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534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0000" r="20159"/>
          <a:stretch>
            <a:fillRect/>
          </a:stretch>
        </p:blipFill>
        <p:spPr>
          <a:xfrm>
            <a:off x="406399" y="980902"/>
            <a:ext cx="2923793" cy="5511337"/>
          </a:xfrm>
          <a:prstGeom prst="rect">
            <a:avLst/>
          </a:prstGeom>
        </p:spPr>
      </p:pic>
      <p:sp>
        <p:nvSpPr>
          <p:cNvPr id="3" name="矩形 2"/>
          <p:cNvSpPr/>
          <p:nvPr/>
        </p:nvSpPr>
        <p:spPr>
          <a:xfrm>
            <a:off x="406400" y="980901"/>
            <a:ext cx="2923791" cy="5511337"/>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4" name="矩形 34"/>
          <p:cNvSpPr>
            <a:spLocks noChangeArrowheads="1"/>
          </p:cNvSpPr>
          <p:nvPr/>
        </p:nvSpPr>
        <p:spPr bwMode="auto">
          <a:xfrm>
            <a:off x="512999" y="1071650"/>
            <a:ext cx="18774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目录</a:t>
            </a:r>
          </a:p>
        </p:txBody>
      </p:sp>
      <p:sp>
        <p:nvSpPr>
          <p:cNvPr id="5" name="矩形 4"/>
          <p:cNvSpPr/>
          <p:nvPr/>
        </p:nvSpPr>
        <p:spPr>
          <a:xfrm>
            <a:off x="5820394" y="1805213"/>
            <a:ext cx="1826141" cy="5835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研究背景</a:t>
            </a:r>
            <a:endParaRPr kumimoji="0" lang="zh-CN" altLang="zh-CN"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椭圆 5"/>
          <p:cNvSpPr/>
          <p:nvPr/>
        </p:nvSpPr>
        <p:spPr>
          <a:xfrm>
            <a:off x="5137831" y="2919099"/>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5820394" y="2869444"/>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总体布局</a:t>
            </a:r>
          </a:p>
        </p:txBody>
      </p:sp>
      <p:sp>
        <p:nvSpPr>
          <p:cNvPr id="8" name="椭圆 7"/>
          <p:cNvSpPr/>
          <p:nvPr/>
        </p:nvSpPr>
        <p:spPr>
          <a:xfrm>
            <a:off x="5137831" y="397700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5820394" y="3912079"/>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枢纽优势</a:t>
            </a:r>
            <a:endPar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椭圆 9"/>
          <p:cNvSpPr/>
          <p:nvPr/>
        </p:nvSpPr>
        <p:spPr>
          <a:xfrm>
            <a:off x="5137831" y="508662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820394" y="5016327"/>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发展方向</a:t>
            </a:r>
            <a:endPar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p:cNvCxnSpPr/>
          <p:nvPr/>
        </p:nvCxnSpPr>
        <p:spPr>
          <a:xfrm>
            <a:off x="4443816" y="3692359"/>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43816" y="4821559"/>
            <a:ext cx="5780752"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422901" y="5941401"/>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137831" y="186263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443816" y="2628128"/>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2370800" y="428347"/>
            <a:ext cx="3207737" cy="523220"/>
          </a:xfrm>
          <a:prstGeom prst="rect">
            <a:avLst/>
          </a:prstGeom>
          <a:solidFill>
            <a:schemeClr val="bg1"/>
          </a:solidFill>
        </p:spPr>
        <p:txBody>
          <a:bodyPr wrap="square">
            <a:spAutoFit/>
          </a:bodyPr>
          <a:lstStyle/>
          <a:p>
            <a:pPr marR="0" indent="0" defTabSz="914400" fontAlgn="auto">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提供高水平中转</a:t>
            </a:r>
            <a:endParaRPr kumimoji="0" lang="zh-CN" altLang="en-US" b="0" i="0" kern="1200" cap="none" spc="0" normalizeH="0" baseline="0" noProof="0" dirty="0">
              <a:solidFill>
                <a:srgbClr val="0078BA"/>
              </a:solidFill>
              <a:latin typeface="微软雅黑" panose="020B0503020204020204" pitchFamily="34" charset="-122"/>
              <a:ea typeface="微软雅黑" panose="020B0503020204020204" pitchFamily="34" charset="-122"/>
              <a:cs typeface="+mn-cs"/>
            </a:endParaRPr>
          </a:p>
        </p:txBody>
      </p:sp>
      <p:sp>
        <p:nvSpPr>
          <p:cNvPr id="10" name="矩形 5"/>
          <p:cNvSpPr/>
          <p:nvPr/>
        </p:nvSpPr>
        <p:spPr>
          <a:xfrm>
            <a:off x="732379" y="2019487"/>
            <a:ext cx="4060825" cy="877570"/>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endParaRPr lang="zh-CN"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5000"/>
              </a:lnSpc>
            </a:pPr>
            <a:r>
              <a:rPr lang="en-US"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多种运输方式共同实现了客货运输在时间及技术作业的连续。</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6"/>
          <p:cNvSpPr/>
          <p:nvPr/>
        </p:nvSpPr>
        <p:spPr>
          <a:xfrm>
            <a:off x="726717" y="1527045"/>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连续性</a:t>
            </a:r>
          </a:p>
        </p:txBody>
      </p:sp>
      <p:sp>
        <p:nvSpPr>
          <p:cNvPr id="14" name="矩形 6"/>
          <p:cNvSpPr/>
          <p:nvPr/>
        </p:nvSpPr>
        <p:spPr>
          <a:xfrm>
            <a:off x="726717" y="4276763"/>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便利性</a:t>
            </a:r>
          </a:p>
        </p:txBody>
      </p:sp>
      <p:sp>
        <p:nvSpPr>
          <p:cNvPr id="15" name="矩形 5"/>
          <p:cNvSpPr/>
          <p:nvPr/>
        </p:nvSpPr>
        <p:spPr>
          <a:xfrm>
            <a:off x="732379" y="3318697"/>
            <a:ext cx="4060825" cy="948690"/>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endPar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5000"/>
              </a:lnSpc>
            </a:pPr>
            <a:r>
              <a:rPr lang="en-US"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通过零距离换乘的方式保证了运输过程的迅速进行。</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5"/>
          <p:cNvSpPr/>
          <p:nvPr/>
        </p:nvSpPr>
        <p:spPr>
          <a:xfrm>
            <a:off x="732379" y="4759512"/>
            <a:ext cx="4060825" cy="886628"/>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en-US"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零距离换乘以及配套交通为旅客出行以及货物运输提供了极大便利性</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6"/>
          <p:cNvSpPr/>
          <p:nvPr/>
        </p:nvSpPr>
        <p:spPr>
          <a:xfrm>
            <a:off x="732378" y="2896422"/>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快速性</a:t>
            </a:r>
          </a:p>
        </p:txBody>
      </p:sp>
      <p:pic>
        <p:nvPicPr>
          <p:cNvPr id="100" name="图片 99"/>
          <p:cNvPicPr/>
          <p:nvPr>
            <p:custDataLst>
              <p:tags r:id="rId1"/>
            </p:custDataLst>
          </p:nvPr>
        </p:nvPicPr>
        <p:blipFill>
          <a:blip r:embed="rId4"/>
          <a:stretch>
            <a:fillRect/>
          </a:stretch>
        </p:blipFill>
        <p:spPr>
          <a:xfrm>
            <a:off x="5910730" y="3718560"/>
            <a:ext cx="5548892" cy="2379346"/>
          </a:xfrm>
          <a:prstGeom prst="rect">
            <a:avLst/>
          </a:prstGeom>
          <a:noFill/>
          <a:ln w="9525">
            <a:noFill/>
          </a:ln>
        </p:spPr>
      </p:pic>
      <p:pic>
        <p:nvPicPr>
          <p:cNvPr id="101" name="图片 100"/>
          <p:cNvPicPr/>
          <p:nvPr/>
        </p:nvPicPr>
        <p:blipFill>
          <a:blip r:embed="rId5"/>
          <a:stretch>
            <a:fillRect/>
          </a:stretch>
        </p:blipFill>
        <p:spPr>
          <a:xfrm>
            <a:off x="5910730" y="1073637"/>
            <a:ext cx="5548891" cy="2379346"/>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upload_post_object_v2_840281342"/>
          <p:cNvPicPr>
            <a:picLocks noChangeAspect="1"/>
          </p:cNvPicPr>
          <p:nvPr/>
        </p:nvPicPr>
        <p:blipFill>
          <a:blip r:embed="rId3"/>
          <a:stretch>
            <a:fillRect/>
          </a:stretch>
        </p:blipFill>
        <p:spPr>
          <a:xfrm>
            <a:off x="617695" y="2942589"/>
            <a:ext cx="4779849" cy="3146320"/>
          </a:xfrm>
          <a:prstGeom prst="rect">
            <a:avLst/>
          </a:prstGeom>
        </p:spPr>
      </p:pic>
      <p:sp>
        <p:nvSpPr>
          <p:cNvPr id="11" name="文本框 10"/>
          <p:cNvSpPr txBox="1"/>
          <p:nvPr userDrawn="1"/>
        </p:nvSpPr>
        <p:spPr>
          <a:xfrm>
            <a:off x="6454539" y="1894921"/>
            <a:ext cx="309880" cy="368300"/>
          </a:xfrm>
          <a:prstGeom prst="rect">
            <a:avLst/>
          </a:prstGeom>
        </p:spPr>
        <p:txBody>
          <a:bodyPr wrap="none" rtlCol="0">
            <a:spAutoFit/>
          </a:bodyPr>
          <a:lstStyle/>
          <a:p>
            <a:endParaRPr lang="zh-CN" altLang="en-US"/>
          </a:p>
        </p:txBody>
      </p:sp>
      <p:pic>
        <p:nvPicPr>
          <p:cNvPr id="12" name="图片 11" descr="upload_post_object_v2_288277508"/>
          <p:cNvPicPr>
            <a:picLocks noChangeAspect="1"/>
          </p:cNvPicPr>
          <p:nvPr/>
        </p:nvPicPr>
        <p:blipFill>
          <a:blip r:embed="rId4"/>
          <a:stretch>
            <a:fillRect/>
          </a:stretch>
        </p:blipFill>
        <p:spPr>
          <a:xfrm>
            <a:off x="6518727" y="1385199"/>
            <a:ext cx="5055578" cy="3114779"/>
          </a:xfrm>
          <a:prstGeom prst="rect">
            <a:avLst/>
          </a:prstGeom>
        </p:spPr>
      </p:pic>
      <p:sp>
        <p:nvSpPr>
          <p:cNvPr id="13" name="文本框 12"/>
          <p:cNvSpPr txBox="1"/>
          <p:nvPr userDrawn="1"/>
        </p:nvSpPr>
        <p:spPr>
          <a:xfrm>
            <a:off x="8256576" y="4554952"/>
            <a:ext cx="1579880" cy="260350"/>
          </a:xfrm>
          <a:prstGeom prst="rect">
            <a:avLst/>
          </a:prstGeom>
        </p:spPr>
        <p:txBody>
          <a:bodyPr wrap="none" rtlCol="0">
            <a:spAutoFit/>
          </a:bodyPr>
          <a:lstStyle/>
          <a:p>
            <a:r>
              <a:rPr lang="zh-CN" altLang="en-US" sz="1100" dirty="0">
                <a:latin typeface="宋体" panose="02010600030101010101" pitchFamily="2" charset="-122"/>
                <a:ea typeface="宋体" panose="02010600030101010101" pitchFamily="2" charset="-122"/>
                <a:cs typeface="宋体" panose="02010600030101010101" pitchFamily="2" charset="-122"/>
              </a:rPr>
              <a:t>大兴机场首批航线网络</a:t>
            </a:r>
          </a:p>
        </p:txBody>
      </p:sp>
      <p:sp>
        <p:nvSpPr>
          <p:cNvPr id="2" name="文本框 1">
            <a:extLst>
              <a:ext uri="{FF2B5EF4-FFF2-40B4-BE49-F238E27FC236}">
                <a16:creationId xmlns:a16="http://schemas.microsoft.com/office/drawing/2014/main" id="{A1C31B46-C0FE-1EEF-E34A-C2C111FC7121}"/>
              </a:ext>
            </a:extLst>
          </p:cNvPr>
          <p:cNvSpPr txBox="1"/>
          <p:nvPr/>
        </p:nvSpPr>
        <p:spPr>
          <a:xfrm>
            <a:off x="2370801" y="428347"/>
            <a:ext cx="3396954" cy="523220"/>
          </a:xfrm>
          <a:prstGeom prst="rect">
            <a:avLst/>
          </a:prstGeom>
          <a:solidFill>
            <a:schemeClr val="bg1"/>
          </a:solidFill>
        </p:spPr>
        <p:txBody>
          <a:bodyPr wrap="square">
            <a:spAutoFit/>
          </a:bodyPr>
          <a:lstStyle/>
          <a:p>
            <a:r>
              <a:rPr lang="zh-CN" altLang="zh-CN"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构建完善的</a:t>
            </a:r>
            <a:r>
              <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路</a:t>
            </a:r>
            <a:r>
              <a:rPr lang="zh-CN" altLang="zh-CN"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线网络</a:t>
            </a:r>
            <a:endPar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5">
            <a:extLst>
              <a:ext uri="{FF2B5EF4-FFF2-40B4-BE49-F238E27FC236}">
                <a16:creationId xmlns:a16="http://schemas.microsoft.com/office/drawing/2014/main" id="{EF5C0139-9EA8-2A2D-2313-A24DA78F1FAC}"/>
              </a:ext>
            </a:extLst>
          </p:cNvPr>
          <p:cNvSpPr/>
          <p:nvPr/>
        </p:nvSpPr>
        <p:spPr>
          <a:xfrm>
            <a:off x="6393738" y="4870276"/>
            <a:ext cx="5180567" cy="1270175"/>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en-US"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       </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背靠中国这一世界级的航空市场，在南航、东航等</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主基地航空公司</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的运力支撑下，大兴机场2025年实现旅客吞吐量</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charset="-122"/>
              </a:rPr>
              <a:t>7200万人次</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的目标可期。</a:t>
            </a:r>
            <a:endParaRPr lang="zh-CN" altLang="en-US" dirty="0">
              <a:solidFill>
                <a:srgbClr val="272727"/>
              </a:solidFill>
              <a:latin typeface="微软雅黑" panose="020B0503020204020204" pitchFamily="34" charset="-122"/>
              <a:ea typeface="微软雅黑" panose="020B0503020204020204" pitchFamily="34" charset="-122"/>
              <a:cs typeface="黑体" panose="02010609060101010101" charset="-122"/>
            </a:endParaRPr>
          </a:p>
        </p:txBody>
      </p:sp>
      <p:sp>
        <p:nvSpPr>
          <p:cNvPr id="4" name="矩形 5">
            <a:extLst>
              <a:ext uri="{FF2B5EF4-FFF2-40B4-BE49-F238E27FC236}">
                <a16:creationId xmlns:a16="http://schemas.microsoft.com/office/drawing/2014/main" id="{56841122-51CE-800A-4F72-C896D64E1F60}"/>
              </a:ext>
            </a:extLst>
          </p:cNvPr>
          <p:cNvSpPr/>
          <p:nvPr/>
        </p:nvSpPr>
        <p:spPr>
          <a:xfrm>
            <a:off x="617695" y="1488508"/>
            <a:ext cx="4779849" cy="1024717"/>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zh-CN" altLang="en-US" dirty="0">
                <a:latin typeface="微软雅黑" panose="020B0503020204020204" pitchFamily="34" charset="-122"/>
                <a:ea typeface="微软雅黑" panose="020B0503020204020204" pitchFamily="34" charset="-122"/>
                <a:cs typeface="黑体" panose="02010609060101010101" charset="-122"/>
              </a:rPr>
              <a:t>       </a:t>
            </a:r>
            <a:r>
              <a:rPr lang="zh-CN" altLang="en-US" b="1" dirty="0">
                <a:solidFill>
                  <a:srgbClr val="0078BA"/>
                </a:solidFill>
                <a:latin typeface="微软雅黑" panose="020B0503020204020204" pitchFamily="34" charset="-122"/>
                <a:ea typeface="微软雅黑" panose="020B0503020204020204" pitchFamily="34" charset="-122"/>
                <a:cs typeface="黑体" panose="02010609060101010101" charset="-122"/>
              </a:rPr>
              <a:t>国内外航空公司</a:t>
            </a:r>
            <a:r>
              <a:rPr lang="zh-CN" altLang="en-US" dirty="0">
                <a:latin typeface="微软雅黑" panose="020B0503020204020204" pitchFamily="34" charset="-122"/>
                <a:ea typeface="微软雅黑" panose="020B0503020204020204" pitchFamily="34" charset="-122"/>
                <a:cs typeface="黑体" panose="02010609060101010101" charset="-122"/>
              </a:rPr>
              <a:t>是枢纽建设的关键主体，</a:t>
            </a:r>
            <a:r>
              <a:rPr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已经入驻了大量的国内外航空公司</a:t>
            </a:r>
            <a:endParaRPr lang="zh-CN" altLang="en-US" dirty="0">
              <a:latin typeface="微软雅黑" panose="020B0503020204020204" pitchFamily="34" charset="-122"/>
              <a:ea typeface="微软雅黑" panose="020B0503020204020204" pitchFamily="34" charset="-122"/>
              <a:cs typeface="黑体" panose="0201060906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8185" y="2296011"/>
            <a:ext cx="1951990" cy="996950"/>
          </a:xfrm>
          <a:prstGeom prst="rect">
            <a:avLst/>
          </a:prstGeom>
          <a:solidFill>
            <a:schemeClr val="bg1">
              <a:lumMod val="95000"/>
            </a:schemeClr>
          </a:solidFill>
          <a:ln w="38100">
            <a:solidFill>
              <a:srgbClr val="0078BA"/>
            </a:solidFill>
          </a:ln>
        </p:spPr>
        <p:txBody>
          <a:bodyPr wrap="square" rtlCol="0">
            <a:noAutofit/>
          </a:bodyPr>
          <a:lstStyle/>
          <a:p>
            <a:endParaRPr lang="zh-CN" altLang="en-US"/>
          </a:p>
        </p:txBody>
      </p:sp>
      <p:sp>
        <p:nvSpPr>
          <p:cNvPr id="102" name="文本框 101"/>
          <p:cNvSpPr txBox="1"/>
          <p:nvPr userDrawn="1"/>
        </p:nvSpPr>
        <p:spPr>
          <a:xfrm>
            <a:off x="6214559" y="1595438"/>
            <a:ext cx="309880" cy="368300"/>
          </a:xfrm>
          <a:prstGeom prst="rect">
            <a:avLst/>
          </a:prstGeom>
        </p:spPr>
        <p:txBody>
          <a:bodyPr wrap="none" rtlCol="0">
            <a:spAutoFit/>
          </a:bodyPr>
          <a:lstStyle/>
          <a:p>
            <a:endParaRPr lang="zh-CN" altLang="en-US"/>
          </a:p>
        </p:txBody>
      </p:sp>
      <p:sp>
        <p:nvSpPr>
          <p:cNvPr id="5" name="文本框 4"/>
          <p:cNvSpPr txBox="1"/>
          <p:nvPr/>
        </p:nvSpPr>
        <p:spPr>
          <a:xfrm>
            <a:off x="2370801" y="428347"/>
            <a:ext cx="3396954" cy="523220"/>
          </a:xfrm>
          <a:prstGeom prst="rect">
            <a:avLst/>
          </a:prstGeom>
          <a:solidFill>
            <a:schemeClr val="bg1"/>
          </a:solidFill>
        </p:spPr>
        <p:txBody>
          <a:bodyPr wrap="square">
            <a:spAutoFit/>
          </a:bodyPr>
          <a:lstStyle/>
          <a:p>
            <a:r>
              <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空地联运助力集散</a:t>
            </a:r>
          </a:p>
        </p:txBody>
      </p:sp>
      <p:sp>
        <p:nvSpPr>
          <p:cNvPr id="20" name="文本框 19"/>
          <p:cNvSpPr txBox="1"/>
          <p:nvPr/>
        </p:nvSpPr>
        <p:spPr>
          <a:xfrm>
            <a:off x="2029141" y="2564299"/>
            <a:ext cx="1409065" cy="460375"/>
          </a:xfrm>
          <a:prstGeom prst="rect">
            <a:avLst/>
          </a:prstGeom>
          <a:noFill/>
        </p:spPr>
        <p:txBody>
          <a:bodyPr wrap="square" rtlCol="0">
            <a:spAutoFit/>
            <a:scene3d>
              <a:camera prst="orthographicFront"/>
              <a:lightRig rig="threePt" dir="t"/>
            </a:scene3d>
          </a:bodyPr>
          <a:lstStyle/>
          <a:p>
            <a:r>
              <a:rPr lang="zh-CN" altLang="en-US" sz="2400" b="1" dirty="0">
                <a:ln/>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空地联运</a:t>
            </a:r>
          </a:p>
        </p:txBody>
      </p:sp>
      <p:sp>
        <p:nvSpPr>
          <p:cNvPr id="22" name="文本框 21"/>
          <p:cNvSpPr txBox="1"/>
          <p:nvPr/>
        </p:nvSpPr>
        <p:spPr>
          <a:xfrm>
            <a:off x="415548" y="4058504"/>
            <a:ext cx="1951991" cy="996950"/>
          </a:xfrm>
          <a:prstGeom prst="rect">
            <a:avLst/>
          </a:prstGeom>
          <a:solidFill>
            <a:schemeClr val="bg1">
              <a:lumMod val="95000"/>
            </a:schemeClr>
          </a:solidFill>
          <a:ln w="38100">
            <a:solidFill>
              <a:srgbClr val="0078BA"/>
            </a:solidFill>
          </a:ln>
        </p:spPr>
        <p:txBody>
          <a:bodyPr wrap="square" rtlCol="0">
            <a:noAutofit/>
          </a:bodyPr>
          <a:lstStyle>
            <a:defPPr>
              <a:defRPr lang="zh-CN"/>
            </a:defPPr>
          </a:lstStyle>
          <a:p>
            <a:endParaRPr lang="en-US" altLang="zh-CN" dirty="0"/>
          </a:p>
        </p:txBody>
      </p:sp>
      <p:sp>
        <p:nvSpPr>
          <p:cNvPr id="3" name="文本框 2">
            <a:extLst>
              <a:ext uri="{FF2B5EF4-FFF2-40B4-BE49-F238E27FC236}">
                <a16:creationId xmlns:a16="http://schemas.microsoft.com/office/drawing/2014/main" id="{54B6A8BA-2C2A-0421-68FC-F72B9EB1F467}"/>
              </a:ext>
            </a:extLst>
          </p:cNvPr>
          <p:cNvSpPr txBox="1"/>
          <p:nvPr/>
        </p:nvSpPr>
        <p:spPr>
          <a:xfrm>
            <a:off x="437127" y="4339865"/>
            <a:ext cx="2034642" cy="461665"/>
          </a:xfrm>
          <a:prstGeom prst="rect">
            <a:avLst/>
          </a:prstGeom>
          <a:noFill/>
        </p:spPr>
        <p:txBody>
          <a:bodyPr wrap="square" rtlCol="0">
            <a:spAutoFit/>
            <a:scene3d>
              <a:camera prst="orthographicFront"/>
              <a:lightRig rig="threePt" dir="t"/>
            </a:scene3d>
          </a:bodyPr>
          <a:lstStyle/>
          <a:p>
            <a:r>
              <a:rPr lang="zh-CN" altLang="en-US" sz="2400" b="1" dirty="0">
                <a:ln/>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多种交通方式</a:t>
            </a:r>
          </a:p>
        </p:txBody>
      </p:sp>
      <p:sp>
        <p:nvSpPr>
          <p:cNvPr id="4" name="文本框 3">
            <a:extLst>
              <a:ext uri="{FF2B5EF4-FFF2-40B4-BE49-F238E27FC236}">
                <a16:creationId xmlns:a16="http://schemas.microsoft.com/office/drawing/2014/main" id="{AB562F35-3522-DC46-D9D6-47C8E3531AEE}"/>
              </a:ext>
            </a:extLst>
          </p:cNvPr>
          <p:cNvSpPr txBox="1"/>
          <p:nvPr/>
        </p:nvSpPr>
        <p:spPr>
          <a:xfrm>
            <a:off x="3094440" y="4058504"/>
            <a:ext cx="1951990" cy="996950"/>
          </a:xfrm>
          <a:prstGeom prst="rect">
            <a:avLst/>
          </a:prstGeom>
          <a:solidFill>
            <a:schemeClr val="bg1">
              <a:lumMod val="95000"/>
            </a:schemeClr>
          </a:solidFill>
          <a:ln w="38100">
            <a:solidFill>
              <a:srgbClr val="0078BA"/>
            </a:solidFill>
          </a:ln>
        </p:spPr>
        <p:txBody>
          <a:bodyPr wrap="square" rtlCol="0">
            <a:noAutofit/>
          </a:bodyPr>
          <a:lstStyle>
            <a:defPPr>
              <a:defRPr lang="zh-CN"/>
            </a:defPPr>
          </a:lstStyle>
          <a:p>
            <a:endParaRPr lang="en-US" altLang="zh-CN" dirty="0"/>
          </a:p>
        </p:txBody>
      </p:sp>
      <p:sp>
        <p:nvSpPr>
          <p:cNvPr id="6" name="文本框 5">
            <a:extLst>
              <a:ext uri="{FF2B5EF4-FFF2-40B4-BE49-F238E27FC236}">
                <a16:creationId xmlns:a16="http://schemas.microsoft.com/office/drawing/2014/main" id="{2C94B435-EA98-74B1-D959-4F97DFB39EA9}"/>
              </a:ext>
            </a:extLst>
          </p:cNvPr>
          <p:cNvSpPr txBox="1"/>
          <p:nvPr/>
        </p:nvSpPr>
        <p:spPr>
          <a:xfrm>
            <a:off x="3306502" y="4330924"/>
            <a:ext cx="1527867" cy="461665"/>
          </a:xfrm>
          <a:prstGeom prst="rect">
            <a:avLst/>
          </a:prstGeom>
          <a:noFill/>
        </p:spPr>
        <p:txBody>
          <a:bodyPr wrap="square" rtlCol="0">
            <a:spAutoFit/>
            <a:scene3d>
              <a:camera prst="orthographicFront"/>
              <a:lightRig rig="threePt" dir="t"/>
            </a:scene3d>
          </a:bodyPr>
          <a:lstStyle/>
          <a:p>
            <a:r>
              <a:rPr lang="zh-CN" altLang="en-US" sz="2400" b="1" dirty="0">
                <a:ln/>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三线并廊</a:t>
            </a:r>
          </a:p>
        </p:txBody>
      </p:sp>
      <p:pic>
        <p:nvPicPr>
          <p:cNvPr id="8" name="图片 7" descr="13eb-iafwsqn9722188">
            <a:extLst>
              <a:ext uri="{FF2B5EF4-FFF2-40B4-BE49-F238E27FC236}">
                <a16:creationId xmlns:a16="http://schemas.microsoft.com/office/drawing/2014/main" id="{3BB25C61-E83E-178B-EB1A-67BABEE1963C}"/>
              </a:ext>
            </a:extLst>
          </p:cNvPr>
          <p:cNvPicPr>
            <a:picLocks noChangeAspect="1"/>
          </p:cNvPicPr>
          <p:nvPr>
            <p:custDataLst>
              <p:tags r:id="rId1"/>
            </p:custDataLst>
          </p:nvPr>
        </p:nvPicPr>
        <p:blipFill rotWithShape="1">
          <a:blip r:embed="rId4"/>
          <a:srcRect l="20813" t="7519" r="11995" b="983"/>
          <a:stretch/>
        </p:blipFill>
        <p:spPr>
          <a:xfrm>
            <a:off x="5382492" y="1595438"/>
            <a:ext cx="3603994" cy="1882003"/>
          </a:xfrm>
          <a:prstGeom prst="rect">
            <a:avLst/>
          </a:prstGeom>
        </p:spPr>
      </p:pic>
      <p:pic>
        <p:nvPicPr>
          <p:cNvPr id="11" name="图片 10">
            <a:extLst>
              <a:ext uri="{FF2B5EF4-FFF2-40B4-BE49-F238E27FC236}">
                <a16:creationId xmlns:a16="http://schemas.microsoft.com/office/drawing/2014/main" id="{26BEC89F-00A3-F325-5667-98AFEB1E7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2172" y="1345545"/>
            <a:ext cx="2805222" cy="4983651"/>
          </a:xfrm>
          <a:prstGeom prst="rect">
            <a:avLst/>
          </a:prstGeom>
        </p:spPr>
      </p:pic>
      <p:pic>
        <p:nvPicPr>
          <p:cNvPr id="16" name="图片 15">
            <a:extLst>
              <a:ext uri="{FF2B5EF4-FFF2-40B4-BE49-F238E27FC236}">
                <a16:creationId xmlns:a16="http://schemas.microsoft.com/office/drawing/2014/main" id="{4081EC10-D40B-0CC1-DE58-CB26CFB55C7D}"/>
              </a:ext>
            </a:extLst>
          </p:cNvPr>
          <p:cNvPicPr>
            <a:picLocks noChangeAspect="1"/>
          </p:cNvPicPr>
          <p:nvPr/>
        </p:nvPicPr>
        <p:blipFill rotWithShape="1">
          <a:blip r:embed="rId6">
            <a:extLst>
              <a:ext uri="{28A0092B-C50C-407E-A947-70E740481C1C}">
                <a14:useLocalDpi xmlns:a14="http://schemas.microsoft.com/office/drawing/2010/main" val="0"/>
              </a:ext>
            </a:extLst>
          </a:blip>
          <a:srcRect l="3864" t="13991" r="25407"/>
          <a:stretch/>
        </p:blipFill>
        <p:spPr>
          <a:xfrm>
            <a:off x="5382493" y="3837371"/>
            <a:ext cx="3603993" cy="2180310"/>
          </a:xfrm>
          <a:prstGeom prst="rect">
            <a:avLst/>
          </a:prstGeom>
        </p:spPr>
      </p:pic>
      <p:sp>
        <p:nvSpPr>
          <p:cNvPr id="17" name="矩形 16">
            <a:extLst>
              <a:ext uri="{FF2B5EF4-FFF2-40B4-BE49-F238E27FC236}">
                <a16:creationId xmlns:a16="http://schemas.microsoft.com/office/drawing/2014/main" id="{AEA7E569-3009-1468-2324-FE8857C7E64C}"/>
              </a:ext>
            </a:extLst>
          </p:cNvPr>
          <p:cNvSpPr/>
          <p:nvPr/>
        </p:nvSpPr>
        <p:spPr>
          <a:xfrm>
            <a:off x="9054329" y="6071319"/>
            <a:ext cx="2940908" cy="266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23" name="箭头: 上下 22">
            <a:extLst>
              <a:ext uri="{FF2B5EF4-FFF2-40B4-BE49-F238E27FC236}">
                <a16:creationId xmlns:a16="http://schemas.microsoft.com/office/drawing/2014/main" id="{9CDDF72C-A1BE-F6B6-3727-640D29A4EDA2}"/>
              </a:ext>
            </a:extLst>
          </p:cNvPr>
          <p:cNvSpPr/>
          <p:nvPr/>
        </p:nvSpPr>
        <p:spPr>
          <a:xfrm rot="19112100">
            <a:off x="3640233" y="3418710"/>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B814E8CC-3D6D-1B16-01F8-FEC428322CC3}"/>
              </a:ext>
            </a:extLst>
          </p:cNvPr>
          <p:cNvSpPr/>
          <p:nvPr/>
        </p:nvSpPr>
        <p:spPr>
          <a:xfrm rot="2703285">
            <a:off x="1622713" y="3394630"/>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上下 24">
            <a:extLst>
              <a:ext uri="{FF2B5EF4-FFF2-40B4-BE49-F238E27FC236}">
                <a16:creationId xmlns:a16="http://schemas.microsoft.com/office/drawing/2014/main" id="{67873572-9F82-556F-D6ED-F3FEE96140BB}"/>
              </a:ext>
            </a:extLst>
          </p:cNvPr>
          <p:cNvSpPr/>
          <p:nvPr/>
        </p:nvSpPr>
        <p:spPr>
          <a:xfrm rot="5400000">
            <a:off x="2583065" y="4261975"/>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5209" b="40650"/>
          <a:stretch/>
        </p:blipFill>
        <p:spPr>
          <a:xfrm flipH="1">
            <a:off x="0" y="1024184"/>
            <a:ext cx="12192000" cy="3033033"/>
          </a:xfrm>
          <a:prstGeom prst="rect">
            <a:avLst/>
          </a:prstGeom>
        </p:spPr>
      </p:pic>
      <p:sp>
        <p:nvSpPr>
          <p:cNvPr id="4" name="矩形 3"/>
          <p:cNvSpPr/>
          <p:nvPr/>
        </p:nvSpPr>
        <p:spPr>
          <a:xfrm flipV="1">
            <a:off x="0" y="935474"/>
            <a:ext cx="12192000" cy="82893"/>
          </a:xfrm>
          <a:prstGeom prst="rect">
            <a:avLst/>
          </a:prstGeom>
          <a:solidFill>
            <a:srgbClr val="00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7" name="矩形 6"/>
          <p:cNvSpPr/>
          <p:nvPr/>
        </p:nvSpPr>
        <p:spPr>
          <a:xfrm>
            <a:off x="2350097" y="4766972"/>
            <a:ext cx="7491805" cy="835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4400" b="1" spc="-300" dirty="0">
                <a:solidFill>
                  <a:srgbClr val="0079BA"/>
                </a:solidFill>
                <a:latin typeface="微软雅黑" panose="020B0503020204020204" pitchFamily="34" charset="-122"/>
                <a:ea typeface="微软雅黑" panose="020B0503020204020204" pitchFamily="34" charset="-122"/>
              </a:rPr>
              <a:t>谢谢大家，恳请批评指正</a:t>
            </a:r>
            <a:endParaRPr lang="en-US" altLang="zh-CN" sz="4400" b="1" spc="-300" dirty="0">
              <a:solidFill>
                <a:srgbClr val="0079BA"/>
              </a:solidFill>
              <a:latin typeface="微软雅黑" panose="020B0503020204020204" pitchFamily="34" charset="-122"/>
              <a:ea typeface="微软雅黑" panose="020B0503020204020204" pitchFamily="34" charset="-122"/>
            </a:endParaRPr>
          </a:p>
        </p:txBody>
      </p:sp>
      <p:sp>
        <p:nvSpPr>
          <p:cNvPr id="9" name="矩形 8"/>
          <p:cNvSpPr/>
          <p:nvPr/>
        </p:nvSpPr>
        <p:spPr>
          <a:xfrm>
            <a:off x="0" y="6381591"/>
            <a:ext cx="12192000" cy="476409"/>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4" name="组合 13"/>
          <p:cNvGrpSpPr/>
          <p:nvPr/>
        </p:nvGrpSpPr>
        <p:grpSpPr>
          <a:xfrm>
            <a:off x="329397" y="216594"/>
            <a:ext cx="1452582" cy="565543"/>
            <a:chOff x="582273" y="424455"/>
            <a:chExt cx="1393507" cy="542543"/>
          </a:xfrm>
        </p:grpSpPr>
        <p:pic>
          <p:nvPicPr>
            <p:cNvPr id="15" name="图片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23993" r="25622" b="36991"/>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5" cstate="print">
              <a:extLst>
                <a:ext uri="{28A0092B-C50C-407E-A947-70E740481C1C}">
                  <a14:useLocalDpi xmlns:a14="http://schemas.microsoft.com/office/drawing/2010/main" val="0"/>
                </a:ext>
              </a:extLst>
            </a:blip>
            <a:srcRect t="66131"/>
            <a:stretch/>
          </p:blipFill>
          <p:spPr>
            <a:xfrm>
              <a:off x="1118530" y="580547"/>
              <a:ext cx="857250" cy="259860"/>
            </a:xfrm>
            <a:prstGeom prst="rect">
              <a:avLst/>
            </a:prstGeom>
          </p:spPr>
        </p:pic>
      </p:grpSp>
      <p:sp>
        <p:nvSpPr>
          <p:cNvPr id="17" name="矩形 16"/>
          <p:cNvSpPr/>
          <p:nvPr/>
        </p:nvSpPr>
        <p:spPr>
          <a:xfrm flipV="1">
            <a:off x="0" y="3974323"/>
            <a:ext cx="12192000" cy="82893"/>
          </a:xfrm>
          <a:prstGeom prst="rect">
            <a:avLst/>
          </a:prstGeom>
          <a:solidFill>
            <a:srgbClr val="00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843182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2">
            <a:extLst>
              <a:ext uri="{FF2B5EF4-FFF2-40B4-BE49-F238E27FC236}">
                <a16:creationId xmlns:a16="http://schemas.microsoft.com/office/drawing/2014/main" id="{9CB3C7D1-5118-CC6A-A697-5AB2512BE4E1}"/>
              </a:ext>
            </a:extLst>
          </p:cNvPr>
          <p:cNvSpPr txBox="1"/>
          <p:nvPr/>
        </p:nvSpPr>
        <p:spPr>
          <a:xfrm>
            <a:off x="572954" y="1093510"/>
            <a:ext cx="690880" cy="95313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01</a:t>
            </a:r>
          </a:p>
        </p:txBody>
      </p:sp>
      <p:grpSp>
        <p:nvGrpSpPr>
          <p:cNvPr id="67" name="组合 66">
            <a:extLst>
              <a:ext uri="{FF2B5EF4-FFF2-40B4-BE49-F238E27FC236}">
                <a16:creationId xmlns:a16="http://schemas.microsoft.com/office/drawing/2014/main" id="{73AFFB03-D2C4-78F9-3C77-EED0EC3DBA40}"/>
              </a:ext>
            </a:extLst>
          </p:cNvPr>
          <p:cNvGrpSpPr/>
          <p:nvPr/>
        </p:nvGrpSpPr>
        <p:grpSpPr>
          <a:xfrm>
            <a:off x="3485510" y="1730068"/>
            <a:ext cx="1831198" cy="543018"/>
            <a:chOff x="5579434" y="2905494"/>
            <a:chExt cx="3168796" cy="543004"/>
          </a:xfrm>
        </p:grpSpPr>
        <p:sp>
          <p:nvSpPr>
            <p:cNvPr id="68" name="Rectangle 12">
              <a:extLst>
                <a:ext uri="{FF2B5EF4-FFF2-40B4-BE49-F238E27FC236}">
                  <a16:creationId xmlns:a16="http://schemas.microsoft.com/office/drawing/2014/main" id="{F81312F0-8578-362E-F193-547D21538D1B}"/>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69" name="TextBox 18">
              <a:extLst>
                <a:ext uri="{FF2B5EF4-FFF2-40B4-BE49-F238E27FC236}">
                  <a16:creationId xmlns:a16="http://schemas.microsoft.com/office/drawing/2014/main" id="{06680B8A-52D0-E01D-4E39-82B2B48EDF57}"/>
                </a:ext>
              </a:extLst>
            </p:cNvPr>
            <p:cNvSpPr txBox="1"/>
            <p:nvPr/>
          </p:nvSpPr>
          <p:spPr>
            <a:xfrm>
              <a:off x="5579434" y="2925292"/>
              <a:ext cx="3144689" cy="523206"/>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大型国际航空枢纽</a:t>
              </a:r>
            </a:p>
          </p:txBody>
        </p:sp>
      </p:grpSp>
      <p:sp>
        <p:nvSpPr>
          <p:cNvPr id="70" name="TextBox 18">
            <a:extLst>
              <a:ext uri="{FF2B5EF4-FFF2-40B4-BE49-F238E27FC236}">
                <a16:creationId xmlns:a16="http://schemas.microsoft.com/office/drawing/2014/main" id="{D46AA110-F619-CFDB-7282-D50290AF8B17}"/>
              </a:ext>
            </a:extLst>
          </p:cNvPr>
          <p:cNvSpPr txBox="1"/>
          <p:nvPr/>
        </p:nvSpPr>
        <p:spPr>
          <a:xfrm>
            <a:off x="1369795"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研究背景</a:t>
            </a:r>
          </a:p>
        </p:txBody>
      </p:sp>
      <p:sp>
        <p:nvSpPr>
          <p:cNvPr id="72" name="Rectangle 12">
            <a:extLst>
              <a:ext uri="{FF2B5EF4-FFF2-40B4-BE49-F238E27FC236}">
                <a16:creationId xmlns:a16="http://schemas.microsoft.com/office/drawing/2014/main" id="{1C76C94F-4C4F-FCFD-F53F-62F47A8F0E0B}"/>
              </a:ext>
            </a:extLst>
          </p:cNvPr>
          <p:cNvSpPr>
            <a:spLocks noChangeArrowheads="1"/>
          </p:cNvSpPr>
          <p:nvPr/>
        </p:nvSpPr>
        <p:spPr bwMode="auto">
          <a:xfrm>
            <a:off x="1858460" y="2562974"/>
            <a:ext cx="2810358" cy="4394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b="1" dirty="0">
                <a:solidFill>
                  <a:srgbClr val="004E94"/>
                </a:solidFill>
                <a:latin typeface="微软雅黑" panose="020B0503020204020204" pitchFamily="34" charset="-122"/>
                <a:ea typeface="微软雅黑" panose="020B0503020204020204" pitchFamily="34" charset="-122"/>
              </a:rPr>
              <a:t>大兴综合枢纽分析价值高</a:t>
            </a:r>
          </a:p>
        </p:txBody>
      </p:sp>
      <p:sp>
        <p:nvSpPr>
          <p:cNvPr id="74" name="Line 7">
            <a:extLst>
              <a:ext uri="{FF2B5EF4-FFF2-40B4-BE49-F238E27FC236}">
                <a16:creationId xmlns:a16="http://schemas.microsoft.com/office/drawing/2014/main" id="{69A9109B-683A-7727-D1B4-6B36E9C2CE1E}"/>
              </a:ext>
            </a:extLst>
          </p:cNvPr>
          <p:cNvSpPr>
            <a:spLocks noChangeShapeType="1"/>
          </p:cNvSpPr>
          <p:nvPr/>
        </p:nvSpPr>
        <p:spPr bwMode="auto">
          <a:xfrm flipH="1">
            <a:off x="3205079"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75" name="组合 74">
            <a:extLst>
              <a:ext uri="{FF2B5EF4-FFF2-40B4-BE49-F238E27FC236}">
                <a16:creationId xmlns:a16="http://schemas.microsoft.com/office/drawing/2014/main" id="{A7F3E6CD-9003-6895-06CA-89B994C90CBB}"/>
              </a:ext>
            </a:extLst>
          </p:cNvPr>
          <p:cNvGrpSpPr/>
          <p:nvPr/>
        </p:nvGrpSpPr>
        <p:grpSpPr>
          <a:xfrm>
            <a:off x="1416807" y="1729526"/>
            <a:ext cx="1295209" cy="347345"/>
            <a:chOff x="5579434" y="2905494"/>
            <a:chExt cx="3168796" cy="347336"/>
          </a:xfrm>
        </p:grpSpPr>
        <p:sp>
          <p:nvSpPr>
            <p:cNvPr id="76" name="Rectangle 12">
              <a:extLst>
                <a:ext uri="{FF2B5EF4-FFF2-40B4-BE49-F238E27FC236}">
                  <a16:creationId xmlns:a16="http://schemas.microsoft.com/office/drawing/2014/main" id="{0A7199B3-5BF6-7758-7387-6A8E53E87A54}"/>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7" name="TextBox 18">
              <a:extLst>
                <a:ext uri="{FF2B5EF4-FFF2-40B4-BE49-F238E27FC236}">
                  <a16:creationId xmlns:a16="http://schemas.microsoft.com/office/drawing/2014/main" id="{C6A187E1-8EB3-ED69-AAAD-07CF4CAE7F34}"/>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新国门</a:t>
              </a:r>
            </a:p>
          </p:txBody>
        </p:sp>
      </p:grpSp>
      <p:sp>
        <p:nvSpPr>
          <p:cNvPr id="78" name="Line 7">
            <a:extLst>
              <a:ext uri="{FF2B5EF4-FFF2-40B4-BE49-F238E27FC236}">
                <a16:creationId xmlns:a16="http://schemas.microsoft.com/office/drawing/2014/main" id="{9C79CD90-0E65-8F24-65EB-9EE42281DAA8}"/>
              </a:ext>
            </a:extLst>
          </p:cNvPr>
          <p:cNvSpPr>
            <a:spLocks noChangeShapeType="1"/>
          </p:cNvSpPr>
          <p:nvPr/>
        </p:nvSpPr>
        <p:spPr bwMode="auto">
          <a:xfrm>
            <a:off x="2167488" y="2067261"/>
            <a:ext cx="1026255" cy="456465"/>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79" name="Line 7">
            <a:extLst>
              <a:ext uri="{FF2B5EF4-FFF2-40B4-BE49-F238E27FC236}">
                <a16:creationId xmlns:a16="http://schemas.microsoft.com/office/drawing/2014/main" id="{1826498E-744E-DB15-FDBA-807B9270DC80}"/>
              </a:ext>
            </a:extLst>
          </p:cNvPr>
          <p:cNvSpPr>
            <a:spLocks noChangeShapeType="1"/>
          </p:cNvSpPr>
          <p:nvPr/>
        </p:nvSpPr>
        <p:spPr bwMode="auto">
          <a:xfrm flipH="1">
            <a:off x="3216408"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87" name="文本框 12">
            <a:extLst>
              <a:ext uri="{FF2B5EF4-FFF2-40B4-BE49-F238E27FC236}">
                <a16:creationId xmlns:a16="http://schemas.microsoft.com/office/drawing/2014/main" id="{B4CA6BE8-4726-124D-BE43-25A0F18699C0}"/>
              </a:ext>
            </a:extLst>
          </p:cNvPr>
          <p:cNvSpPr txBox="1"/>
          <p:nvPr/>
        </p:nvSpPr>
        <p:spPr>
          <a:xfrm>
            <a:off x="10934224" y="1107066"/>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02</a:t>
            </a:r>
          </a:p>
        </p:txBody>
      </p:sp>
      <p:grpSp>
        <p:nvGrpSpPr>
          <p:cNvPr id="88" name="组合 87">
            <a:extLst>
              <a:ext uri="{FF2B5EF4-FFF2-40B4-BE49-F238E27FC236}">
                <a16:creationId xmlns:a16="http://schemas.microsoft.com/office/drawing/2014/main" id="{65BB9712-4D55-B099-55D5-29C7452C0BAF}"/>
              </a:ext>
            </a:extLst>
          </p:cNvPr>
          <p:cNvGrpSpPr/>
          <p:nvPr/>
        </p:nvGrpSpPr>
        <p:grpSpPr>
          <a:xfrm>
            <a:off x="9444951" y="1729526"/>
            <a:ext cx="1489273" cy="347345"/>
            <a:chOff x="5579434" y="2905494"/>
            <a:chExt cx="3168796" cy="347336"/>
          </a:xfrm>
        </p:grpSpPr>
        <p:sp>
          <p:nvSpPr>
            <p:cNvPr id="89" name="Rectangle 12">
              <a:extLst>
                <a:ext uri="{FF2B5EF4-FFF2-40B4-BE49-F238E27FC236}">
                  <a16:creationId xmlns:a16="http://schemas.microsoft.com/office/drawing/2014/main" id="{5F839BCE-3C79-3817-80A5-F79E5F2A5D2B}"/>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0" name="TextBox 18">
              <a:extLst>
                <a:ext uri="{FF2B5EF4-FFF2-40B4-BE49-F238E27FC236}">
                  <a16:creationId xmlns:a16="http://schemas.microsoft.com/office/drawing/2014/main" id="{A5FA068F-98F4-85CD-4311-09165213EA88}"/>
                </a:ext>
              </a:extLst>
            </p:cNvPr>
            <p:cNvSpPr txBox="1"/>
            <p:nvPr/>
          </p:nvSpPr>
          <p:spPr>
            <a:xfrm>
              <a:off x="5579434" y="2925293"/>
              <a:ext cx="3144689"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枢纽结构</a:t>
              </a:r>
            </a:p>
          </p:txBody>
        </p:sp>
      </p:grpSp>
      <p:sp>
        <p:nvSpPr>
          <p:cNvPr id="91" name="TextBox 18">
            <a:extLst>
              <a:ext uri="{FF2B5EF4-FFF2-40B4-BE49-F238E27FC236}">
                <a16:creationId xmlns:a16="http://schemas.microsoft.com/office/drawing/2014/main" id="{6C7F1733-5CD3-06F5-879F-3543C9CC7069}"/>
              </a:ext>
            </a:extLst>
          </p:cNvPr>
          <p:cNvSpPr txBox="1"/>
          <p:nvPr/>
        </p:nvSpPr>
        <p:spPr>
          <a:xfrm>
            <a:off x="7104396"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总体布局分析</a:t>
            </a:r>
          </a:p>
        </p:txBody>
      </p:sp>
      <p:sp>
        <p:nvSpPr>
          <p:cNvPr id="92" name="Line 7">
            <a:extLst>
              <a:ext uri="{FF2B5EF4-FFF2-40B4-BE49-F238E27FC236}">
                <a16:creationId xmlns:a16="http://schemas.microsoft.com/office/drawing/2014/main" id="{8B2D5DCC-F092-4F96-A965-7CE5011B2328}"/>
              </a:ext>
            </a:extLst>
          </p:cNvPr>
          <p:cNvSpPr>
            <a:spLocks noChangeShapeType="1"/>
          </p:cNvSpPr>
          <p:nvPr/>
        </p:nvSpPr>
        <p:spPr bwMode="auto">
          <a:xfrm flipH="1">
            <a:off x="8939680"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93" name="组合 92">
            <a:extLst>
              <a:ext uri="{FF2B5EF4-FFF2-40B4-BE49-F238E27FC236}">
                <a16:creationId xmlns:a16="http://schemas.microsoft.com/office/drawing/2014/main" id="{79340153-F8AB-CEB9-81A1-E254A9680CBE}"/>
              </a:ext>
            </a:extLst>
          </p:cNvPr>
          <p:cNvGrpSpPr/>
          <p:nvPr/>
        </p:nvGrpSpPr>
        <p:grpSpPr>
          <a:xfrm>
            <a:off x="7151407" y="1739989"/>
            <a:ext cx="1295209" cy="347345"/>
            <a:chOff x="5579434" y="2905494"/>
            <a:chExt cx="3168796" cy="347336"/>
          </a:xfrm>
        </p:grpSpPr>
        <p:sp>
          <p:nvSpPr>
            <p:cNvPr id="94" name="Rectangle 12">
              <a:extLst>
                <a:ext uri="{FF2B5EF4-FFF2-40B4-BE49-F238E27FC236}">
                  <a16:creationId xmlns:a16="http://schemas.microsoft.com/office/drawing/2014/main" id="{88B3D794-2AC0-7146-EE47-6AA49A969AFF}"/>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5" name="TextBox 18">
              <a:extLst>
                <a:ext uri="{FF2B5EF4-FFF2-40B4-BE49-F238E27FC236}">
                  <a16:creationId xmlns:a16="http://schemas.microsoft.com/office/drawing/2014/main" id="{F9FEE9AB-4B49-20FF-861B-C509052304AA}"/>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枢纽地理位置</a:t>
              </a:r>
            </a:p>
          </p:txBody>
        </p:sp>
      </p:grpSp>
      <p:sp>
        <p:nvSpPr>
          <p:cNvPr id="96" name="Line 7">
            <a:extLst>
              <a:ext uri="{FF2B5EF4-FFF2-40B4-BE49-F238E27FC236}">
                <a16:creationId xmlns:a16="http://schemas.microsoft.com/office/drawing/2014/main" id="{D139EE16-054E-E151-D699-C92D5FB3697B}"/>
              </a:ext>
            </a:extLst>
          </p:cNvPr>
          <p:cNvSpPr>
            <a:spLocks noChangeShapeType="1"/>
          </p:cNvSpPr>
          <p:nvPr/>
        </p:nvSpPr>
        <p:spPr bwMode="auto">
          <a:xfrm>
            <a:off x="7836653" y="2107133"/>
            <a:ext cx="1091692" cy="416593"/>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97" name="Line 7">
            <a:extLst>
              <a:ext uri="{FF2B5EF4-FFF2-40B4-BE49-F238E27FC236}">
                <a16:creationId xmlns:a16="http://schemas.microsoft.com/office/drawing/2014/main" id="{F1E39B61-4309-DF1C-DA11-74DD231D7973}"/>
              </a:ext>
            </a:extLst>
          </p:cNvPr>
          <p:cNvSpPr>
            <a:spLocks noChangeShapeType="1"/>
          </p:cNvSpPr>
          <p:nvPr/>
        </p:nvSpPr>
        <p:spPr bwMode="auto">
          <a:xfrm flipH="1">
            <a:off x="8951009"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100" name="Rectangle 12">
            <a:extLst>
              <a:ext uri="{FF2B5EF4-FFF2-40B4-BE49-F238E27FC236}">
                <a16:creationId xmlns:a16="http://schemas.microsoft.com/office/drawing/2014/main" id="{6EB13E61-DE9F-51E0-8C96-90D1225CA2F9}"/>
              </a:ext>
            </a:extLst>
          </p:cNvPr>
          <p:cNvSpPr>
            <a:spLocks noChangeArrowheads="1"/>
          </p:cNvSpPr>
          <p:nvPr/>
        </p:nvSpPr>
        <p:spPr bwMode="auto">
          <a:xfrm>
            <a:off x="7628978" y="2594576"/>
            <a:ext cx="2715895" cy="546643"/>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位置处于核心，结构功能鲜明，层次清晰</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107" name="TextBox 18">
            <a:extLst>
              <a:ext uri="{FF2B5EF4-FFF2-40B4-BE49-F238E27FC236}">
                <a16:creationId xmlns:a16="http://schemas.microsoft.com/office/drawing/2014/main" id="{91A2E96A-5802-538B-CE75-88F081F53F53}"/>
              </a:ext>
            </a:extLst>
          </p:cNvPr>
          <p:cNvSpPr txBox="1"/>
          <p:nvPr/>
        </p:nvSpPr>
        <p:spPr>
          <a:xfrm>
            <a:off x="3729028" y="6541159"/>
            <a:ext cx="2715894" cy="307777"/>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sp>
        <p:nvSpPr>
          <p:cNvPr id="111" name="TextBox 18">
            <a:extLst>
              <a:ext uri="{FF2B5EF4-FFF2-40B4-BE49-F238E27FC236}">
                <a16:creationId xmlns:a16="http://schemas.microsoft.com/office/drawing/2014/main" id="{2B9DB135-D381-ACEE-C80C-665CD673C18A}"/>
              </a:ext>
            </a:extLst>
          </p:cNvPr>
          <p:cNvSpPr txBox="1"/>
          <p:nvPr/>
        </p:nvSpPr>
        <p:spPr>
          <a:xfrm>
            <a:off x="3689257" y="3635362"/>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枢纽优势分析</a:t>
            </a:r>
          </a:p>
        </p:txBody>
      </p:sp>
      <p:sp>
        <p:nvSpPr>
          <p:cNvPr id="118" name="文本框 12">
            <a:extLst>
              <a:ext uri="{FF2B5EF4-FFF2-40B4-BE49-F238E27FC236}">
                <a16:creationId xmlns:a16="http://schemas.microsoft.com/office/drawing/2014/main" id="{358F277C-7A10-422F-65BA-0CFDC6D468DC}"/>
              </a:ext>
            </a:extLst>
          </p:cNvPr>
          <p:cNvSpPr txBox="1"/>
          <p:nvPr/>
        </p:nvSpPr>
        <p:spPr>
          <a:xfrm>
            <a:off x="2918986" y="3549469"/>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03</a:t>
            </a:r>
          </a:p>
        </p:txBody>
      </p:sp>
      <p:sp>
        <p:nvSpPr>
          <p:cNvPr id="122" name="TextBox 18">
            <a:extLst>
              <a:ext uri="{FF2B5EF4-FFF2-40B4-BE49-F238E27FC236}">
                <a16:creationId xmlns:a16="http://schemas.microsoft.com/office/drawing/2014/main" id="{1D67103D-7408-CB1C-E959-F6BC9C94CB1B}"/>
              </a:ext>
            </a:extLst>
          </p:cNvPr>
          <p:cNvSpPr txBox="1"/>
          <p:nvPr/>
        </p:nvSpPr>
        <p:spPr>
          <a:xfrm>
            <a:off x="3689257" y="5353668"/>
            <a:ext cx="3677285" cy="369332"/>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发展方向分析</a:t>
            </a:r>
          </a:p>
        </p:txBody>
      </p:sp>
      <p:sp>
        <p:nvSpPr>
          <p:cNvPr id="125" name="文本框 12">
            <a:extLst>
              <a:ext uri="{FF2B5EF4-FFF2-40B4-BE49-F238E27FC236}">
                <a16:creationId xmlns:a16="http://schemas.microsoft.com/office/drawing/2014/main" id="{E9734C65-E94A-3A63-0ADF-E40404A50EF5}"/>
              </a:ext>
            </a:extLst>
          </p:cNvPr>
          <p:cNvSpPr txBox="1"/>
          <p:nvPr/>
        </p:nvSpPr>
        <p:spPr>
          <a:xfrm>
            <a:off x="2943669" y="5260170"/>
            <a:ext cx="618734"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04</a:t>
            </a:r>
          </a:p>
        </p:txBody>
      </p:sp>
      <p:sp>
        <p:nvSpPr>
          <p:cNvPr id="62" name="文本框 1">
            <a:extLst>
              <a:ext uri="{FF2B5EF4-FFF2-40B4-BE49-F238E27FC236}">
                <a16:creationId xmlns:a16="http://schemas.microsoft.com/office/drawing/2014/main" id="{B307D8A0-F353-0D8E-A605-CD572D29B341}"/>
              </a:ext>
            </a:extLst>
          </p:cNvPr>
          <p:cNvSpPr txBox="1"/>
          <p:nvPr/>
        </p:nvSpPr>
        <p:spPr>
          <a:xfrm>
            <a:off x="2370800" y="428347"/>
            <a:ext cx="2531137"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课题研究内容</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3" name="Rectangle 12">
            <a:extLst>
              <a:ext uri="{FF2B5EF4-FFF2-40B4-BE49-F238E27FC236}">
                <a16:creationId xmlns:a16="http://schemas.microsoft.com/office/drawing/2014/main" id="{1E4A5AED-5AF4-5B66-3CA4-23306967D0B6}"/>
              </a:ext>
            </a:extLst>
          </p:cNvPr>
          <p:cNvSpPr>
            <a:spLocks noChangeArrowheads="1"/>
          </p:cNvSpPr>
          <p:nvPr/>
        </p:nvSpPr>
        <p:spPr bwMode="auto">
          <a:xfrm>
            <a:off x="4169952" y="4235659"/>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运输效率高、运输成本低</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4" name="Rectangle 12">
            <a:extLst>
              <a:ext uri="{FF2B5EF4-FFF2-40B4-BE49-F238E27FC236}">
                <a16:creationId xmlns:a16="http://schemas.microsoft.com/office/drawing/2014/main" id="{874421E3-EC20-1B62-EB66-DB5BD9CF5295}"/>
              </a:ext>
            </a:extLst>
          </p:cNvPr>
          <p:cNvSpPr>
            <a:spLocks noChangeArrowheads="1"/>
          </p:cNvSpPr>
          <p:nvPr/>
        </p:nvSpPr>
        <p:spPr bwMode="auto">
          <a:xfrm>
            <a:off x="4169952" y="4746482"/>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拉动经济的发展</a:t>
            </a:r>
            <a:endParaRPr lang="zh-CN" altLang="en-US" b="1" dirty="0">
              <a:solidFill>
                <a:srgbClr val="004E94"/>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AD8F570-7C77-7281-FAEE-EAAA6D265B56}"/>
              </a:ext>
            </a:extLst>
          </p:cNvPr>
          <p:cNvGrpSpPr/>
          <p:nvPr/>
        </p:nvGrpSpPr>
        <p:grpSpPr>
          <a:xfrm>
            <a:off x="1560509" y="4223180"/>
            <a:ext cx="1489273" cy="339377"/>
            <a:chOff x="5579434" y="2905494"/>
            <a:chExt cx="3168796" cy="347336"/>
          </a:xfrm>
        </p:grpSpPr>
        <p:sp>
          <p:nvSpPr>
            <p:cNvPr id="6" name="Rectangle 12">
              <a:extLst>
                <a:ext uri="{FF2B5EF4-FFF2-40B4-BE49-F238E27FC236}">
                  <a16:creationId xmlns:a16="http://schemas.microsoft.com/office/drawing/2014/main" id="{4BF039A4-611D-CF50-C542-0399934E7C12}"/>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 name="TextBox 18">
              <a:extLst>
                <a:ext uri="{FF2B5EF4-FFF2-40B4-BE49-F238E27FC236}">
                  <a16:creationId xmlns:a16="http://schemas.microsoft.com/office/drawing/2014/main" id="{AE3315A3-3B4E-F032-0255-E4ABFE125979}"/>
                </a:ext>
              </a:extLst>
            </p:cNvPr>
            <p:cNvSpPr txBox="1"/>
            <p:nvPr/>
          </p:nvSpPr>
          <p:spPr>
            <a:xfrm>
              <a:off x="5579434" y="2925292"/>
              <a:ext cx="3144689" cy="31499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选点验证</a:t>
              </a:r>
            </a:p>
          </p:txBody>
        </p:sp>
      </p:grpSp>
      <p:sp>
        <p:nvSpPr>
          <p:cNvPr id="8" name="Line 7">
            <a:extLst>
              <a:ext uri="{FF2B5EF4-FFF2-40B4-BE49-F238E27FC236}">
                <a16:creationId xmlns:a16="http://schemas.microsoft.com/office/drawing/2014/main" id="{59B2F06F-2529-A761-EFE3-8D59845A6C64}"/>
              </a:ext>
            </a:extLst>
          </p:cNvPr>
          <p:cNvSpPr>
            <a:spLocks noChangeShapeType="1"/>
          </p:cNvSpPr>
          <p:nvPr/>
        </p:nvSpPr>
        <p:spPr bwMode="auto">
          <a:xfrm flipV="1">
            <a:off x="3049781" y="4406564"/>
            <a:ext cx="1120171" cy="6043"/>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cxnSp>
        <p:nvCxnSpPr>
          <p:cNvPr id="10" name="直接箭头连接符 9">
            <a:extLst>
              <a:ext uri="{FF2B5EF4-FFF2-40B4-BE49-F238E27FC236}">
                <a16:creationId xmlns:a16="http://schemas.microsoft.com/office/drawing/2014/main" id="{BB81E103-7D7F-AC61-1AF2-B0ADF9EECE41}"/>
              </a:ext>
            </a:extLst>
          </p:cNvPr>
          <p:cNvCxnSpPr>
            <a:stCxn id="111" idx="2"/>
            <a:endCxn id="3" idx="0"/>
          </p:cNvCxnSpPr>
          <p:nvPr/>
        </p:nvCxnSpPr>
        <p:spPr>
          <a:xfrm>
            <a:off x="5527900" y="4003662"/>
            <a:ext cx="0" cy="231997"/>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17" name="直接箭头连接符 16">
            <a:extLst>
              <a:ext uri="{FF2B5EF4-FFF2-40B4-BE49-F238E27FC236}">
                <a16:creationId xmlns:a16="http://schemas.microsoft.com/office/drawing/2014/main" id="{7898C654-A2A5-47D9-D08D-A3C635FBBC80}"/>
              </a:ext>
            </a:extLst>
          </p:cNvPr>
          <p:cNvCxnSpPr>
            <a:stCxn id="4" idx="2"/>
            <a:endCxn id="122" idx="0"/>
          </p:cNvCxnSpPr>
          <p:nvPr/>
        </p:nvCxnSpPr>
        <p:spPr>
          <a:xfrm>
            <a:off x="5527900" y="5155427"/>
            <a:ext cx="0" cy="198241"/>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
        <p:nvSpPr>
          <p:cNvPr id="21" name="Rectangle 12">
            <a:extLst>
              <a:ext uri="{FF2B5EF4-FFF2-40B4-BE49-F238E27FC236}">
                <a16:creationId xmlns:a16="http://schemas.microsoft.com/office/drawing/2014/main" id="{E484EC46-092F-C907-8476-4EC2CF2623C2}"/>
              </a:ext>
            </a:extLst>
          </p:cNvPr>
          <p:cNvSpPr>
            <a:spLocks noChangeArrowheads="1"/>
          </p:cNvSpPr>
          <p:nvPr/>
        </p:nvSpPr>
        <p:spPr bwMode="auto">
          <a:xfrm>
            <a:off x="8144575" y="5333861"/>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提供最佳班次中转体验</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22" name="Rectangle 12">
            <a:extLst>
              <a:ext uri="{FF2B5EF4-FFF2-40B4-BE49-F238E27FC236}">
                <a16:creationId xmlns:a16="http://schemas.microsoft.com/office/drawing/2014/main" id="{6D9E3EB2-4BA4-3CFD-6E80-EB6B53B24C29}"/>
              </a:ext>
            </a:extLst>
          </p:cNvPr>
          <p:cNvSpPr>
            <a:spLocks noChangeArrowheads="1"/>
          </p:cNvSpPr>
          <p:nvPr/>
        </p:nvSpPr>
        <p:spPr bwMode="auto">
          <a:xfrm>
            <a:off x="8144575" y="4716368"/>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构建完善路线网络</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23" name="Rectangle 12">
            <a:extLst>
              <a:ext uri="{FF2B5EF4-FFF2-40B4-BE49-F238E27FC236}">
                <a16:creationId xmlns:a16="http://schemas.microsoft.com/office/drawing/2014/main" id="{0AB3D720-264F-8B07-5259-1C3D0E8081D2}"/>
              </a:ext>
            </a:extLst>
          </p:cNvPr>
          <p:cNvSpPr>
            <a:spLocks noChangeArrowheads="1"/>
          </p:cNvSpPr>
          <p:nvPr/>
        </p:nvSpPr>
        <p:spPr bwMode="auto">
          <a:xfrm>
            <a:off x="8148239" y="5945809"/>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空地联运助力旅客集散</a:t>
            </a:r>
            <a:endParaRPr lang="zh-CN" altLang="en-US" b="1" dirty="0">
              <a:solidFill>
                <a:srgbClr val="004E94"/>
              </a:solidFill>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DCD3B034-F64A-2806-854E-3E615E2BC062}"/>
              </a:ext>
            </a:extLst>
          </p:cNvPr>
          <p:cNvCxnSpPr>
            <a:stCxn id="122" idx="3"/>
            <a:endCxn id="21" idx="1"/>
          </p:cNvCxnSpPr>
          <p:nvPr/>
        </p:nvCxnSpPr>
        <p:spPr>
          <a:xfrm>
            <a:off x="7366542" y="5538334"/>
            <a:ext cx="778033"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29" name="直接箭头连接符 28">
            <a:extLst>
              <a:ext uri="{FF2B5EF4-FFF2-40B4-BE49-F238E27FC236}">
                <a16:creationId xmlns:a16="http://schemas.microsoft.com/office/drawing/2014/main" id="{19C5D31F-B454-CE62-FB52-BA5C2F971B26}"/>
              </a:ext>
            </a:extLst>
          </p:cNvPr>
          <p:cNvCxnSpPr>
            <a:stCxn id="122" idx="3"/>
            <a:endCxn id="22" idx="1"/>
          </p:cNvCxnSpPr>
          <p:nvPr/>
        </p:nvCxnSpPr>
        <p:spPr>
          <a:xfrm flipV="1">
            <a:off x="7366542" y="4920841"/>
            <a:ext cx="778033" cy="617493"/>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31" name="直接箭头连接符 30">
            <a:extLst>
              <a:ext uri="{FF2B5EF4-FFF2-40B4-BE49-F238E27FC236}">
                <a16:creationId xmlns:a16="http://schemas.microsoft.com/office/drawing/2014/main" id="{6A047B20-0614-0BC6-3760-5116F0B3B1BC}"/>
              </a:ext>
            </a:extLst>
          </p:cNvPr>
          <p:cNvCxnSpPr>
            <a:cxnSpLocks/>
            <a:stCxn id="122" idx="3"/>
            <a:endCxn id="23" idx="1"/>
          </p:cNvCxnSpPr>
          <p:nvPr/>
        </p:nvCxnSpPr>
        <p:spPr>
          <a:xfrm>
            <a:off x="7366542" y="5538334"/>
            <a:ext cx="781697" cy="611948"/>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36" name="连接符: 肘形 35">
            <a:extLst>
              <a:ext uri="{FF2B5EF4-FFF2-40B4-BE49-F238E27FC236}">
                <a16:creationId xmlns:a16="http://schemas.microsoft.com/office/drawing/2014/main" id="{05D3F464-02D5-C1F7-0609-64ED20ECD86D}"/>
              </a:ext>
            </a:extLst>
          </p:cNvPr>
          <p:cNvCxnSpPr>
            <a:cxnSpLocks/>
            <a:stCxn id="100" idx="2"/>
            <a:endCxn id="111" idx="3"/>
          </p:cNvCxnSpPr>
          <p:nvPr/>
        </p:nvCxnSpPr>
        <p:spPr>
          <a:xfrm rot="5400000">
            <a:off x="7837588" y="2670173"/>
            <a:ext cx="678293" cy="1620384"/>
          </a:xfrm>
          <a:prstGeom prst="bentConnector2">
            <a:avLst/>
          </a:prstGeom>
          <a:noFill/>
          <a:ln w="19050" cap="flat" cmpd="sng" algn="ctr">
            <a:solidFill>
              <a:sysClr val="windowText" lastClr="000000"/>
            </a:solidFill>
            <a:prstDash val="solid"/>
            <a:miter lim="800000"/>
            <a:headEnd type="none" w="med" len="med"/>
            <a:tailEnd type="triangle" w="med" len="med"/>
          </a:ln>
          <a:effectLst/>
        </p:spPr>
      </p:cxnSp>
      <p:cxnSp>
        <p:nvCxnSpPr>
          <p:cNvPr id="40" name="直接箭头连接符 39">
            <a:extLst>
              <a:ext uri="{FF2B5EF4-FFF2-40B4-BE49-F238E27FC236}">
                <a16:creationId xmlns:a16="http://schemas.microsoft.com/office/drawing/2014/main" id="{33F923B2-8834-B95E-BB47-EAAA651FEE69}"/>
              </a:ext>
            </a:extLst>
          </p:cNvPr>
          <p:cNvCxnSpPr>
            <a:stCxn id="70" idx="3"/>
            <a:endCxn id="91" idx="1"/>
          </p:cNvCxnSpPr>
          <p:nvPr/>
        </p:nvCxnSpPr>
        <p:spPr>
          <a:xfrm>
            <a:off x="5047080" y="1368676"/>
            <a:ext cx="2057316"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Tree>
    <p:extLst>
      <p:ext uri="{BB962C8B-B14F-4D97-AF65-F5344CB8AC3E}">
        <p14:creationId xmlns:p14="http://schemas.microsoft.com/office/powerpoint/2010/main" val="307179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第一部分</a:t>
            </a:r>
          </a:p>
        </p:txBody>
      </p:sp>
      <p:sp>
        <p:nvSpPr>
          <p:cNvPr id="19" name="文本框 18"/>
          <p:cNvSpPr txBox="1"/>
          <p:nvPr/>
        </p:nvSpPr>
        <p:spPr>
          <a:xfrm>
            <a:off x="4804759" y="2767280"/>
            <a:ext cx="7431579" cy="1323439"/>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研究背景</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1999"/>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a:t>
            </a:r>
            <a:r>
              <a:rPr kumimoji="0" lang="zh-CN" altLang="en-US" sz="2800" b="1" i="0" u="none" strike="noStrike" kern="1200" cap="none" spc="100" normalizeH="0" baseline="0" noProof="0" dirty="0">
                <a:ln>
                  <a:noFill/>
                </a:ln>
                <a:solidFill>
                  <a:srgbClr val="0078BA"/>
                </a:solidFill>
                <a:effectLst/>
                <a:uLnTx/>
                <a:uFillTx/>
                <a:latin typeface="微软雅黑"/>
                <a:ea typeface="微软雅黑"/>
                <a:cs typeface="+mn-cs"/>
              </a:rPr>
              <a:t>背景</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553898" y="1895817"/>
            <a:ext cx="4114921" cy="4225283"/>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lnSpc>
                <a:spcPct val="150000"/>
              </a:lnSpc>
            </a:pPr>
            <a:r>
              <a:rPr lang="en-US" altLang="zh-CN" dirty="0">
                <a:solidFill>
                  <a:srgbClr val="111111"/>
                </a:solidFill>
                <a:latin typeface="微软雅黑" panose="020B0503020204020204" pitchFamily="34" charset="-122"/>
                <a:ea typeface="微软雅黑" panose="020B0503020204020204" pitchFamily="34" charset="-122"/>
              </a:rPr>
              <a:t>      </a:t>
            </a:r>
            <a:r>
              <a:rPr lang="zh-CN" altLang="en-US" b="1" dirty="0">
                <a:solidFill>
                  <a:srgbClr val="111111"/>
                </a:solidFill>
                <a:latin typeface="微软雅黑" panose="020B0503020204020204" pitchFamily="34" charset="-122"/>
                <a:ea typeface="微软雅黑" panose="020B0503020204020204" pitchFamily="34" charset="-122"/>
              </a:rPr>
              <a:t>北京大兴国际机场 </a:t>
            </a:r>
            <a:r>
              <a:rPr lang="en-US" altLang="zh-CN" dirty="0">
                <a:solidFill>
                  <a:srgbClr val="111111"/>
                </a:solidFill>
                <a:latin typeface="微软雅黑" panose="020B0503020204020204" pitchFamily="34" charset="-122"/>
                <a:ea typeface="微软雅黑" panose="020B0503020204020204" pitchFamily="34" charset="-122"/>
              </a:rPr>
              <a:t>(IATA</a:t>
            </a:r>
            <a:r>
              <a:rPr lang="zh-CN" altLang="en-US" dirty="0">
                <a:solidFill>
                  <a:srgbClr val="111111"/>
                </a:solidFill>
                <a:latin typeface="微软雅黑" panose="020B0503020204020204" pitchFamily="34" charset="-122"/>
                <a:ea typeface="微软雅黑" panose="020B0503020204020204" pitchFamily="34" charset="-122"/>
              </a:rPr>
              <a:t>代码：</a:t>
            </a:r>
            <a:r>
              <a:rPr lang="en-US" altLang="zh-CN" dirty="0">
                <a:solidFill>
                  <a:srgbClr val="111111"/>
                </a:solidFill>
                <a:latin typeface="微软雅黑" panose="020B0503020204020204" pitchFamily="34" charset="-122"/>
                <a:ea typeface="微软雅黑" panose="020B0503020204020204" pitchFamily="34" charset="-122"/>
              </a:rPr>
              <a:t>PKX), </a:t>
            </a:r>
            <a:r>
              <a:rPr lang="zh-CN" altLang="en-US" dirty="0">
                <a:solidFill>
                  <a:srgbClr val="111111"/>
                </a:solidFill>
                <a:latin typeface="微软雅黑" panose="020B0503020204020204" pitchFamily="34" charset="-122"/>
                <a:ea typeface="微软雅黑" panose="020B0503020204020204" pitchFamily="34" charset="-122"/>
              </a:rPr>
              <a:t>也称北京新机场，是</a:t>
            </a:r>
            <a:r>
              <a:rPr lang="zh-CN" altLang="en-US" b="1" dirty="0">
                <a:solidFill>
                  <a:schemeClr val="accent1"/>
                </a:solidFill>
                <a:latin typeface="微软雅黑" panose="020B0503020204020204" pitchFamily="34" charset="-122"/>
                <a:ea typeface="微软雅黑" panose="020B0503020204020204" pitchFamily="34" charset="-122"/>
              </a:rPr>
              <a:t>全世界最大的机场</a:t>
            </a:r>
            <a:r>
              <a:rPr lang="zh-CN" altLang="en-US" dirty="0">
                <a:solidFill>
                  <a:srgbClr val="111111"/>
                </a:solidFill>
                <a:latin typeface="微软雅黑" panose="020B0503020204020204" pitchFamily="34" charset="-122"/>
                <a:ea typeface="微软雅黑" panose="020B0503020204020204" pitchFamily="34" charset="-122"/>
              </a:rPr>
              <a:t>。它也是继北京首都国际机场之后的北京第二大国际机场。</a:t>
            </a:r>
          </a:p>
          <a:p>
            <a:pPr marL="0" marR="0" lvl="0" indent="0" algn="just" defTabSz="914400" eaLnBrk="1" fontAlgn="auto" latinLnBrk="0" hangingPunct="1">
              <a:lnSpc>
                <a:spcPct val="150000"/>
              </a:lnSpc>
              <a:spcBef>
                <a:spcPts val="0"/>
              </a:spcBef>
              <a:spcAft>
                <a:spcPts val="0"/>
              </a:spcAft>
              <a:buClrTx/>
              <a:buSzTx/>
              <a:buFontTx/>
              <a:buNone/>
            </a:pPr>
            <a:r>
              <a:rPr lang="zh-CN" altLang="en-US" b="0" i="0" dirty="0">
                <a:solidFill>
                  <a:srgbClr val="111111"/>
                </a:solidFill>
                <a:effectLst/>
                <a:latin typeface="微软雅黑" panose="020B0503020204020204" pitchFamily="34" charset="-122"/>
                <a:ea typeface="微软雅黑" panose="020B0503020204020204" pitchFamily="34" charset="-122"/>
              </a:rPr>
              <a:t>      大兴机场的预算高达</a:t>
            </a:r>
            <a:r>
              <a:rPr lang="en-US" altLang="zh-CN" b="1" i="0" dirty="0">
                <a:solidFill>
                  <a:srgbClr val="FF0000"/>
                </a:solidFill>
                <a:effectLst/>
                <a:latin typeface="微软雅黑" panose="020B0503020204020204" pitchFamily="34" charset="-122"/>
                <a:ea typeface="微软雅黑" panose="020B0503020204020204" pitchFamily="34" charset="-122"/>
              </a:rPr>
              <a:t>115</a:t>
            </a:r>
            <a:r>
              <a:rPr lang="zh-CN" altLang="en-US" b="1" i="0" dirty="0">
                <a:solidFill>
                  <a:srgbClr val="FF0000"/>
                </a:solidFill>
                <a:effectLst/>
                <a:latin typeface="微软雅黑" panose="020B0503020204020204" pitchFamily="34" charset="-122"/>
                <a:ea typeface="微软雅黑" panose="020B0503020204020204" pitchFamily="34" charset="-122"/>
              </a:rPr>
              <a:t>亿美元</a:t>
            </a:r>
            <a:r>
              <a:rPr lang="zh-CN" altLang="en-US" b="0" i="0" dirty="0">
                <a:solidFill>
                  <a:srgbClr val="111111"/>
                </a:solidFill>
                <a:effectLst/>
                <a:latin typeface="微软雅黑" panose="020B0503020204020204" pitchFamily="34" charset="-122"/>
                <a:ea typeface="微软雅黑" panose="020B0503020204020204" pitchFamily="34" charset="-122"/>
              </a:rPr>
              <a:t>（</a:t>
            </a:r>
            <a:r>
              <a:rPr lang="en-US" altLang="zh-CN" b="0" i="0" dirty="0">
                <a:solidFill>
                  <a:srgbClr val="111111"/>
                </a:solidFill>
                <a:effectLst/>
                <a:latin typeface="微软雅黑" panose="020B0503020204020204" pitchFamily="34" charset="-122"/>
                <a:ea typeface="微软雅黑" panose="020B0503020204020204" pitchFamily="34" charset="-122"/>
              </a:rPr>
              <a:t>800</a:t>
            </a:r>
            <a:r>
              <a:rPr lang="zh-CN" altLang="en-US" b="0" i="0" dirty="0">
                <a:solidFill>
                  <a:srgbClr val="111111"/>
                </a:solidFill>
                <a:effectLst/>
                <a:latin typeface="微软雅黑" panose="020B0503020204020204" pitchFamily="34" charset="-122"/>
                <a:ea typeface="微软雅黑" panose="020B0503020204020204" pitchFamily="34" charset="-122"/>
              </a:rPr>
              <a:t>亿元人民币），是</a:t>
            </a:r>
            <a:r>
              <a:rPr lang="zh-CN" altLang="en-US" b="1" i="0" dirty="0">
                <a:solidFill>
                  <a:schemeClr val="accent1"/>
                </a:solidFill>
                <a:effectLst/>
                <a:latin typeface="微软雅黑" panose="020B0503020204020204" pitchFamily="34" charset="-122"/>
                <a:ea typeface="微软雅黑" panose="020B0503020204020204" pitchFamily="34" charset="-122"/>
              </a:rPr>
              <a:t>世界上最大的机场之一</a:t>
            </a:r>
            <a:r>
              <a:rPr lang="zh-CN" altLang="en-US" b="0" i="0" dirty="0">
                <a:solidFill>
                  <a:srgbClr val="111111"/>
                </a:solidFill>
                <a:effectLst/>
                <a:latin typeface="微软雅黑" panose="020B0503020204020204" pitchFamily="34" charset="-122"/>
                <a:ea typeface="微软雅黑" panose="020B0503020204020204" pitchFamily="34" charset="-122"/>
              </a:rPr>
              <a:t>，最终可每年为</a:t>
            </a:r>
            <a:r>
              <a:rPr lang="en-US" altLang="zh-CN" b="1" i="0" dirty="0">
                <a:solidFill>
                  <a:srgbClr val="FF0000"/>
                </a:solidFill>
                <a:effectLst/>
                <a:latin typeface="微软雅黑" panose="020B0503020204020204" pitchFamily="34" charset="-122"/>
                <a:ea typeface="微软雅黑" panose="020B0503020204020204" pitchFamily="34" charset="-122"/>
              </a:rPr>
              <a:t>1</a:t>
            </a:r>
            <a:r>
              <a:rPr lang="zh-CN" altLang="en-US" b="1" i="0" dirty="0">
                <a:solidFill>
                  <a:srgbClr val="FF0000"/>
                </a:solidFill>
                <a:effectLst/>
                <a:latin typeface="微软雅黑" panose="020B0503020204020204" pitchFamily="34" charset="-122"/>
                <a:ea typeface="微软雅黑" panose="020B0503020204020204" pitchFamily="34" charset="-122"/>
              </a:rPr>
              <a:t>亿人次</a:t>
            </a:r>
            <a:r>
              <a:rPr lang="zh-CN" altLang="en-US" b="0" i="0" dirty="0">
                <a:solidFill>
                  <a:srgbClr val="111111"/>
                </a:solidFill>
                <a:effectLst/>
                <a:latin typeface="微软雅黑" panose="020B0503020204020204" pitchFamily="34" charset="-122"/>
                <a:ea typeface="微软雅黑" panose="020B0503020204020204" pitchFamily="34" charset="-122"/>
              </a:rPr>
              <a:t>提供航空服务</a:t>
            </a:r>
            <a:r>
              <a:rPr lang="zh-CN" altLang="en-US" dirty="0">
                <a:solidFill>
                  <a:srgbClr val="111111"/>
                </a:solidFill>
                <a:latin typeface="微软雅黑" panose="020B0503020204020204" pitchFamily="34" charset="-122"/>
                <a:ea typeface="微软雅黑" panose="020B0503020204020204" pitchFamily="34" charset="-122"/>
              </a:rPr>
              <a:t>。</a:t>
            </a:r>
            <a:endParaRPr lang="en-US" altLang="zh-CN" dirty="0">
              <a:solidFill>
                <a:srgbClr val="111111"/>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solidFill>
                  <a:srgbClr val="111111"/>
                </a:solidFill>
                <a:latin typeface="微软雅黑" panose="020B0503020204020204" pitchFamily="34" charset="-122"/>
                <a:ea typeface="微软雅黑" panose="020B0503020204020204" pitchFamily="34" charset="-122"/>
              </a:rPr>
              <a:t>大兴机场建成后将成为华北地区重要的国际机场，成为中国的</a:t>
            </a:r>
            <a:r>
              <a:rPr lang="zh-CN" altLang="en-US" b="1" dirty="0">
                <a:solidFill>
                  <a:schemeClr val="accent1"/>
                </a:solidFill>
                <a:latin typeface="微软雅黑" panose="020B0503020204020204" pitchFamily="34" charset="-122"/>
                <a:ea typeface="微软雅黑" panose="020B0503020204020204" pitchFamily="34" charset="-122"/>
              </a:rPr>
              <a:t>新国门</a:t>
            </a:r>
            <a:r>
              <a:rPr lang="zh-CN" altLang="en-US" dirty="0">
                <a:solidFill>
                  <a:srgbClr val="111111"/>
                </a:solidFill>
                <a:latin typeface="微软雅黑" panose="020B0503020204020204" pitchFamily="34" charset="-122"/>
                <a:ea typeface="微软雅黑" panose="020B0503020204020204" pitchFamily="34" charset="-122"/>
              </a:rPr>
              <a:t>。     </a:t>
            </a:r>
            <a:endParaRPr lang="en-US" altLang="zh-CN" dirty="0">
              <a:solidFill>
                <a:srgbClr val="111111"/>
              </a:solidFill>
              <a:latin typeface="微软雅黑" panose="020B0503020204020204" pitchFamily="34" charset="-122"/>
              <a:ea typeface="微软雅黑" panose="020B0503020204020204" pitchFamily="34" charset="-122"/>
            </a:endParaRPr>
          </a:p>
        </p:txBody>
      </p:sp>
      <p:sp>
        <p:nvSpPr>
          <p:cNvPr id="1048586" name="矩形 6"/>
          <p:cNvSpPr/>
          <p:nvPr/>
        </p:nvSpPr>
        <p:spPr>
          <a:xfrm>
            <a:off x="557076" y="1372598"/>
            <a:ext cx="4111743"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Times New Roman" panose="02020603050405020304" pitchFamily="18" charset="0"/>
                <a:ea typeface="微软雅黑"/>
                <a:cs typeface="Times New Roman" panose="02020603050405020304" pitchFamily="18" charset="0"/>
              </a:rPr>
              <a:t>基本信息</a:t>
            </a:r>
            <a:endParaRPr kumimoji="0" lang="zh-CN" altLang="en-US" sz="3200" b="1" i="0" u="none" strike="noStrike" kern="0" cap="none" spc="0" normalizeH="0" baseline="0" noProof="0" dirty="0">
              <a:ln>
                <a:noFill/>
              </a:ln>
              <a:solidFill>
                <a:prstClr val="white"/>
              </a:solidFill>
              <a:effectLst/>
              <a:uLnTx/>
              <a:uFillTx/>
              <a:latin typeface="Arial Nova Light"/>
              <a:ea typeface="微软雅黑 Light"/>
              <a:cs typeface="+mn-cs"/>
            </a:endParaRPr>
          </a:p>
        </p:txBody>
      </p:sp>
      <p:pic>
        <p:nvPicPr>
          <p:cNvPr id="4" name="图片 3">
            <a:extLst>
              <a:ext uri="{FF2B5EF4-FFF2-40B4-BE49-F238E27FC236}">
                <a16:creationId xmlns:a16="http://schemas.microsoft.com/office/drawing/2014/main" id="{564EEB97-EBCD-55C6-2DB1-EF73A78C7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8799" y="3342722"/>
            <a:ext cx="2727074" cy="805576"/>
          </a:xfrm>
          <a:prstGeom prst="rect">
            <a:avLst/>
          </a:prstGeom>
        </p:spPr>
      </p:pic>
      <p:pic>
        <p:nvPicPr>
          <p:cNvPr id="7" name="图片 6">
            <a:extLst>
              <a:ext uri="{FF2B5EF4-FFF2-40B4-BE49-F238E27FC236}">
                <a16:creationId xmlns:a16="http://schemas.microsoft.com/office/drawing/2014/main" id="{39206132-6ABC-C1BB-6A68-E3F21E365E70}"/>
              </a:ext>
            </a:extLst>
          </p:cNvPr>
          <p:cNvPicPr>
            <a:picLocks noChangeAspect="1"/>
          </p:cNvPicPr>
          <p:nvPr/>
        </p:nvPicPr>
        <p:blipFill>
          <a:blip r:embed="rId4"/>
          <a:stretch>
            <a:fillRect/>
          </a:stretch>
        </p:blipFill>
        <p:spPr>
          <a:xfrm>
            <a:off x="5567721" y="4256253"/>
            <a:ext cx="6273955" cy="2166062"/>
          </a:xfrm>
          <a:prstGeom prst="rect">
            <a:avLst/>
          </a:prstGeom>
        </p:spPr>
      </p:pic>
      <p:pic>
        <p:nvPicPr>
          <p:cNvPr id="11" name="图片 10">
            <a:extLst>
              <a:ext uri="{FF2B5EF4-FFF2-40B4-BE49-F238E27FC236}">
                <a16:creationId xmlns:a16="http://schemas.microsoft.com/office/drawing/2014/main" id="{C846F338-1D0F-BD5E-2760-BE09F5CE8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651" y="1372598"/>
            <a:ext cx="1817854" cy="1817854"/>
          </a:xfrm>
          <a:prstGeom prst="rect">
            <a:avLst/>
          </a:prstGeom>
        </p:spPr>
      </p:pic>
      <p:pic>
        <p:nvPicPr>
          <p:cNvPr id="19" name="图片 18">
            <a:extLst>
              <a:ext uri="{FF2B5EF4-FFF2-40B4-BE49-F238E27FC236}">
                <a16:creationId xmlns:a16="http://schemas.microsoft.com/office/drawing/2014/main" id="{39B0B07F-62E1-C644-7BCC-1E644A360A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0338" y="1161300"/>
            <a:ext cx="3691338" cy="2073467"/>
          </a:xfrm>
          <a:prstGeom prst="rect">
            <a:avLst/>
          </a:prstGeom>
        </p:spPr>
      </p:pic>
      <p:pic>
        <p:nvPicPr>
          <p:cNvPr id="20" name="图片 19">
            <a:extLst>
              <a:ext uri="{FF2B5EF4-FFF2-40B4-BE49-F238E27FC236}">
                <a16:creationId xmlns:a16="http://schemas.microsoft.com/office/drawing/2014/main" id="{9FA41DEB-CEE0-FAA5-9EC1-89E9D9EA635B}"/>
              </a:ext>
            </a:extLst>
          </p:cNvPr>
          <p:cNvPicPr>
            <a:picLocks noChangeAspect="1"/>
          </p:cNvPicPr>
          <p:nvPr/>
        </p:nvPicPr>
        <p:blipFill>
          <a:blip r:embed="rId7"/>
          <a:stretch>
            <a:fillRect/>
          </a:stretch>
        </p:blipFill>
        <p:spPr>
          <a:xfrm>
            <a:off x="5695149" y="3273029"/>
            <a:ext cx="2209992" cy="944962"/>
          </a:xfrm>
          <a:prstGeom prst="rect">
            <a:avLst/>
          </a:prstGeom>
        </p:spPr>
      </p:pic>
    </p:spTree>
    <p:extLst>
      <p:ext uri="{BB962C8B-B14F-4D97-AF65-F5344CB8AC3E}">
        <p14:creationId xmlns:p14="http://schemas.microsoft.com/office/powerpoint/2010/main" val="983843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8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第二部分</a:t>
            </a:r>
          </a:p>
        </p:txBody>
      </p:sp>
      <p:sp>
        <p:nvSpPr>
          <p:cNvPr id="19" name="文本框 18"/>
          <p:cNvSpPr txBox="1"/>
          <p:nvPr/>
        </p:nvSpPr>
        <p:spPr>
          <a:xfrm>
            <a:off x="4804759" y="2767280"/>
            <a:ext cx="7431579" cy="1322070"/>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总体布局</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2002"/>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userDrawn="1"/>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rPr>
              <a:t>地理位置</a:t>
            </a:r>
          </a:p>
        </p:txBody>
      </p:sp>
      <p:sp>
        <p:nvSpPr>
          <p:cNvPr id="1048585" name="矩形 5"/>
          <p:cNvSpPr/>
          <p:nvPr/>
        </p:nvSpPr>
        <p:spPr>
          <a:xfrm>
            <a:off x="415969" y="1857369"/>
            <a:ext cx="4346949" cy="396695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048586" name="矩形 6"/>
          <p:cNvSpPr/>
          <p:nvPr/>
        </p:nvSpPr>
        <p:spPr>
          <a:xfrm>
            <a:off x="419146" y="1479543"/>
            <a:ext cx="4343772"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地处核心</a:t>
            </a:r>
          </a:p>
        </p:txBody>
      </p:sp>
      <p:sp>
        <p:nvSpPr>
          <p:cNvPr id="1048587" name="文本框 8"/>
          <p:cNvSpPr txBox="1"/>
          <p:nvPr/>
        </p:nvSpPr>
        <p:spPr>
          <a:xfrm>
            <a:off x="419146" y="1972197"/>
            <a:ext cx="4120581" cy="3852125"/>
          </a:xfrm>
          <a:prstGeom prst="rect">
            <a:avLst/>
          </a:prstGeom>
          <a:noFill/>
        </p:spPr>
        <p:txBody>
          <a:bodyPr wrap="square" rtlCol="0">
            <a:noAutofit/>
          </a:bodyPr>
          <a:lstStyle/>
          <a:p>
            <a:pPr>
              <a:lnSpc>
                <a:spcPct val="150000"/>
              </a:lnSpc>
            </a:pPr>
            <a:r>
              <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大兴机场</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地处京津冀地区的</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核心</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地带，与北京市天安门的空中直线距离约为</a:t>
            </a:r>
            <a:r>
              <a:rPr 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46</a:t>
            </a:r>
            <a:r>
              <a:rPr 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公里</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，位于</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北京南中轴线</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雄安和北京城市副中心</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连线的交叉点。</a:t>
            </a:r>
            <a:endPar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北京大兴国际机场</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驾车出行覆盖范围呈扇状由南向北延伸，</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3小时</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覆盖北京市</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85%</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的地区，</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1.5小时</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覆盖北京市</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的地区和</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91%</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的人口，</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1小时</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覆盖北京市</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的地区</a:t>
            </a:r>
            <a:r>
              <a:rPr lang="zh-CN" altLang="en-US"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50000"/>
              </a:lnSpc>
            </a:pPr>
            <a:endParaRPr lang="zh-CN"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upload_post_object_v2_126917543"/>
          <p:cNvPicPr>
            <a:picLocks noChangeAspect="1"/>
          </p:cNvPicPr>
          <p:nvPr/>
        </p:nvPicPr>
        <p:blipFill>
          <a:blip r:embed="rId3"/>
          <a:stretch>
            <a:fillRect/>
          </a:stretch>
        </p:blipFill>
        <p:spPr>
          <a:xfrm>
            <a:off x="8671136" y="2010360"/>
            <a:ext cx="3520864" cy="3124348"/>
          </a:xfrm>
          <a:prstGeom prst="rect">
            <a:avLst/>
          </a:prstGeom>
        </p:spPr>
      </p:pic>
      <p:pic>
        <p:nvPicPr>
          <p:cNvPr id="3" name="图片 2" descr="upload_post_object_v2_041710663">
            <a:extLst>
              <a:ext uri="{FF2B5EF4-FFF2-40B4-BE49-F238E27FC236}">
                <a16:creationId xmlns:a16="http://schemas.microsoft.com/office/drawing/2014/main" id="{3792E085-B698-3E14-991E-9B3DA99FB6FB}"/>
              </a:ext>
            </a:extLst>
          </p:cNvPr>
          <p:cNvPicPr>
            <a:picLocks noChangeAspect="1"/>
          </p:cNvPicPr>
          <p:nvPr/>
        </p:nvPicPr>
        <p:blipFill rotWithShape="1">
          <a:blip r:embed="rId4"/>
          <a:srcRect l="45034" b="12162"/>
          <a:stretch/>
        </p:blipFill>
        <p:spPr>
          <a:xfrm>
            <a:off x="4910710" y="2111430"/>
            <a:ext cx="3612633" cy="3023278"/>
          </a:xfrm>
          <a:prstGeom prst="rect">
            <a:avLst/>
          </a:prstGeom>
        </p:spPr>
      </p:pic>
      <p:sp>
        <p:nvSpPr>
          <p:cNvPr id="5" name="文本框 4">
            <a:extLst>
              <a:ext uri="{FF2B5EF4-FFF2-40B4-BE49-F238E27FC236}">
                <a16:creationId xmlns:a16="http://schemas.microsoft.com/office/drawing/2014/main" id="{39960A0F-3230-E612-ECDC-EC2FB7C6F939}"/>
              </a:ext>
            </a:extLst>
          </p:cNvPr>
          <p:cNvSpPr txBox="1"/>
          <p:nvPr/>
        </p:nvSpPr>
        <p:spPr>
          <a:xfrm>
            <a:off x="7661277" y="5516545"/>
            <a:ext cx="201971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大兴综合枢纽可达性图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userDrawn="1"/>
        </p:nvGrpSpPr>
        <p:grpSpPr>
          <a:xfrm>
            <a:off x="4112372" y="1229520"/>
            <a:ext cx="7976235" cy="5083175"/>
            <a:chOff x="6403" y="1948"/>
            <a:chExt cx="12561" cy="8005"/>
          </a:xfrm>
        </p:grpSpPr>
        <p:sp>
          <p:nvSpPr>
            <p:cNvPr id="17" name="文本框 16"/>
            <p:cNvSpPr txBox="1"/>
            <p:nvPr userDrawn="1"/>
          </p:nvSpPr>
          <p:spPr>
            <a:xfrm>
              <a:off x="11315" y="9373"/>
              <a:ext cx="3331" cy="580"/>
            </a:xfrm>
            <a:prstGeom prst="rect">
              <a:avLst/>
            </a:prstGeom>
          </p:spPr>
          <p:txBody>
            <a:bodyPr wrap="none" rtlCol="0">
              <a:noAutofit/>
            </a:bodyPr>
            <a:lstStyle/>
            <a:p>
              <a:r>
                <a:rPr lang="zh-CN" altLang="en-US" sz="2400" b="1" dirty="0">
                  <a:solidFill>
                    <a:srgbClr val="0078BA"/>
                  </a:solidFill>
                </a:rPr>
                <a:t>整体示意图</a:t>
              </a:r>
            </a:p>
          </p:txBody>
        </p:sp>
        <p:grpSp>
          <p:nvGrpSpPr>
            <p:cNvPr id="20" name="组合 19"/>
            <p:cNvGrpSpPr/>
            <p:nvPr userDrawn="1"/>
          </p:nvGrpSpPr>
          <p:grpSpPr>
            <a:xfrm>
              <a:off x="6403" y="1948"/>
              <a:ext cx="12561" cy="7308"/>
              <a:chOff x="2498" y="1498"/>
              <a:chExt cx="14816" cy="8301"/>
            </a:xfrm>
          </p:grpSpPr>
          <p:pic>
            <p:nvPicPr>
              <p:cNvPr id="2" name="图片 1" descr="upload_post_object_v2_565600773"/>
              <p:cNvPicPr>
                <a:picLocks noChangeAspect="1"/>
              </p:cNvPicPr>
              <p:nvPr/>
            </p:nvPicPr>
            <p:blipFill>
              <a:blip r:embed="rId3"/>
              <a:stretch>
                <a:fillRect/>
              </a:stretch>
            </p:blipFill>
            <p:spPr>
              <a:xfrm>
                <a:off x="2498" y="1498"/>
                <a:ext cx="14816" cy="8301"/>
              </a:xfrm>
              <a:prstGeom prst="rect">
                <a:avLst/>
              </a:prstGeom>
            </p:spPr>
          </p:pic>
          <p:cxnSp>
            <p:nvCxnSpPr>
              <p:cNvPr id="3" name="直接箭头连接符 2"/>
              <p:cNvCxnSpPr/>
              <p:nvPr userDrawn="1"/>
            </p:nvCxnSpPr>
            <p:spPr>
              <a:xfrm flipH="1" flipV="1">
                <a:off x="8796" y="5227"/>
                <a:ext cx="300" cy="111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userDrawn="1"/>
            </p:nvSpPr>
            <p:spPr>
              <a:xfrm>
                <a:off x="8796" y="6337"/>
                <a:ext cx="1607" cy="580"/>
              </a:xfrm>
              <a:prstGeom prst="rect">
                <a:avLst/>
              </a:prstGeom>
            </p:spPr>
            <p:txBody>
              <a:bodyPr wrap="none" rtlCol="0">
                <a:noAutofit/>
              </a:bodyPr>
              <a:lstStyle/>
              <a:p>
                <a:r>
                  <a:rPr lang="zh-CN" altLang="en-US" b="1">
                    <a:solidFill>
                      <a:srgbClr val="FF0000"/>
                    </a:solidFill>
                  </a:rPr>
                  <a:t>航站区</a:t>
                </a:r>
              </a:p>
            </p:txBody>
          </p:sp>
          <p:cxnSp>
            <p:nvCxnSpPr>
              <p:cNvPr id="5" name="直接箭头连接符 4"/>
              <p:cNvCxnSpPr/>
              <p:nvPr userDrawn="1"/>
            </p:nvCxnSpPr>
            <p:spPr>
              <a:xfrm>
                <a:off x="7344" y="2749"/>
                <a:ext cx="947" cy="883"/>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userDrawn="1"/>
            </p:nvCxnSpPr>
            <p:spPr>
              <a:xfrm flipV="1">
                <a:off x="6292" y="6599"/>
                <a:ext cx="497" cy="531"/>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userDrawn="1"/>
            </p:nvCxnSpPr>
            <p:spPr>
              <a:xfrm flipV="1">
                <a:off x="6442" y="7543"/>
                <a:ext cx="1227" cy="1216"/>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userDrawn="1"/>
            </p:nvCxnSpPr>
            <p:spPr>
              <a:xfrm flipH="1">
                <a:off x="11739" y="2931"/>
                <a:ext cx="1646" cy="519"/>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userDrawn="1"/>
            </p:nvCxnSpPr>
            <p:spPr>
              <a:xfrm flipH="1" flipV="1">
                <a:off x="12918" y="4845"/>
                <a:ext cx="789" cy="111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nvSpPr>
            <p:spPr>
              <a:xfrm>
                <a:off x="13385" y="6019"/>
                <a:ext cx="1607" cy="580"/>
              </a:xfrm>
              <a:prstGeom prst="rect">
                <a:avLst/>
              </a:prstGeom>
            </p:spPr>
            <p:txBody>
              <a:bodyPr wrap="none" rtlCol="0">
                <a:noAutofit/>
              </a:bodyPr>
              <a:lstStyle/>
              <a:p>
                <a:r>
                  <a:rPr lang="zh-CN" altLang="en-US" b="1">
                    <a:solidFill>
                      <a:srgbClr val="FF0000"/>
                    </a:solidFill>
                  </a:rPr>
                  <a:t>北跑道</a:t>
                </a:r>
              </a:p>
            </p:txBody>
          </p:sp>
          <p:sp>
            <p:nvSpPr>
              <p:cNvPr id="11" name="文本框 10"/>
              <p:cNvSpPr txBox="1"/>
              <p:nvPr userDrawn="1"/>
            </p:nvSpPr>
            <p:spPr>
              <a:xfrm>
                <a:off x="12918" y="3052"/>
                <a:ext cx="1607" cy="580"/>
              </a:xfrm>
              <a:prstGeom prst="rect">
                <a:avLst/>
              </a:prstGeom>
            </p:spPr>
            <p:txBody>
              <a:bodyPr wrap="none" rtlCol="0">
                <a:noAutofit/>
              </a:bodyPr>
              <a:lstStyle/>
              <a:p>
                <a:r>
                  <a:rPr lang="zh-CN" altLang="en-US" b="1">
                    <a:solidFill>
                      <a:srgbClr val="FF0000"/>
                    </a:solidFill>
                  </a:rPr>
                  <a:t>货运区</a:t>
                </a:r>
              </a:p>
            </p:txBody>
          </p:sp>
          <p:sp>
            <p:nvSpPr>
              <p:cNvPr id="12" name="文本框 11"/>
              <p:cNvSpPr txBox="1"/>
              <p:nvPr userDrawn="1"/>
            </p:nvSpPr>
            <p:spPr>
              <a:xfrm>
                <a:off x="5328" y="8759"/>
                <a:ext cx="1607" cy="580"/>
              </a:xfrm>
              <a:prstGeom prst="rect">
                <a:avLst/>
              </a:prstGeom>
            </p:spPr>
            <p:txBody>
              <a:bodyPr wrap="none" rtlCol="0">
                <a:noAutofit/>
              </a:bodyPr>
              <a:lstStyle/>
              <a:p>
                <a:r>
                  <a:rPr lang="zh-CN" altLang="en-US" b="1">
                    <a:solidFill>
                      <a:srgbClr val="FF0000"/>
                    </a:solidFill>
                  </a:rPr>
                  <a:t>西一跑道</a:t>
                </a:r>
              </a:p>
            </p:txBody>
          </p:sp>
          <p:sp>
            <p:nvSpPr>
              <p:cNvPr id="13" name="文本框 12"/>
              <p:cNvSpPr txBox="1"/>
              <p:nvPr userDrawn="1"/>
            </p:nvSpPr>
            <p:spPr>
              <a:xfrm>
                <a:off x="4685" y="6963"/>
                <a:ext cx="1607" cy="580"/>
              </a:xfrm>
              <a:prstGeom prst="rect">
                <a:avLst/>
              </a:prstGeom>
            </p:spPr>
            <p:txBody>
              <a:bodyPr wrap="none" rtlCol="0">
                <a:noAutofit/>
              </a:bodyPr>
              <a:lstStyle/>
              <a:p>
                <a:r>
                  <a:rPr lang="zh-CN" altLang="en-US" b="1">
                    <a:solidFill>
                      <a:srgbClr val="FF0000"/>
                    </a:solidFill>
                  </a:rPr>
                  <a:t>西二跑道</a:t>
                </a:r>
              </a:p>
            </p:txBody>
          </p:sp>
          <p:sp>
            <p:nvSpPr>
              <p:cNvPr id="14" name="文本框 13"/>
              <p:cNvSpPr txBox="1"/>
              <p:nvPr userDrawn="1"/>
            </p:nvSpPr>
            <p:spPr>
              <a:xfrm>
                <a:off x="6062" y="2351"/>
                <a:ext cx="1607" cy="580"/>
              </a:xfrm>
              <a:prstGeom prst="rect">
                <a:avLst/>
              </a:prstGeom>
            </p:spPr>
            <p:txBody>
              <a:bodyPr wrap="none" rtlCol="0">
                <a:noAutofit/>
              </a:bodyPr>
              <a:lstStyle/>
              <a:p>
                <a:r>
                  <a:rPr lang="zh-CN" altLang="en-US" b="1">
                    <a:solidFill>
                      <a:srgbClr val="FF0000"/>
                    </a:solidFill>
                  </a:rPr>
                  <a:t>工作区</a:t>
                </a:r>
              </a:p>
            </p:txBody>
          </p:sp>
          <p:cxnSp>
            <p:nvCxnSpPr>
              <p:cNvPr id="15" name="直接箭头连接符 14"/>
              <p:cNvCxnSpPr/>
              <p:nvPr userDrawn="1"/>
            </p:nvCxnSpPr>
            <p:spPr>
              <a:xfrm>
                <a:off x="4964" y="5072"/>
                <a:ext cx="947"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058" y="4265"/>
                <a:ext cx="1607" cy="580"/>
              </a:xfrm>
              <a:prstGeom prst="rect">
                <a:avLst/>
              </a:prstGeom>
            </p:spPr>
            <p:txBody>
              <a:bodyPr wrap="none" rtlCol="0">
                <a:noAutofit/>
              </a:bodyPr>
              <a:lstStyle/>
              <a:p>
                <a:r>
                  <a:rPr lang="zh-CN" altLang="en-US" b="1">
                    <a:solidFill>
                      <a:srgbClr val="FF0000"/>
                    </a:solidFill>
                  </a:rPr>
                  <a:t>机务维修区</a:t>
                </a:r>
              </a:p>
            </p:txBody>
          </p:sp>
          <p:cxnSp>
            <p:nvCxnSpPr>
              <p:cNvPr id="18" name="直接箭头连接符 17"/>
              <p:cNvCxnSpPr/>
              <p:nvPr userDrawn="1"/>
            </p:nvCxnSpPr>
            <p:spPr>
              <a:xfrm flipH="1">
                <a:off x="10599" y="8395"/>
                <a:ext cx="1007"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userDrawn="1"/>
            </p:nvSpPr>
            <p:spPr>
              <a:xfrm>
                <a:off x="11607" y="8105"/>
                <a:ext cx="1607" cy="580"/>
              </a:xfrm>
              <a:prstGeom prst="rect">
                <a:avLst/>
              </a:prstGeom>
            </p:spPr>
            <p:txBody>
              <a:bodyPr wrap="none" rtlCol="0">
                <a:noAutofit/>
              </a:bodyPr>
              <a:lstStyle/>
              <a:p>
                <a:r>
                  <a:rPr lang="zh-CN" altLang="en-US" b="1">
                    <a:solidFill>
                      <a:srgbClr val="FF0000"/>
                    </a:solidFill>
                  </a:rPr>
                  <a:t>东跑道</a:t>
                </a:r>
              </a:p>
            </p:txBody>
          </p:sp>
        </p:grpSp>
      </p:grpSp>
      <p:sp>
        <p:nvSpPr>
          <p:cNvPr id="1048586" name="矩形 6"/>
          <p:cNvSpPr/>
          <p:nvPr/>
        </p:nvSpPr>
        <p:spPr>
          <a:xfrm>
            <a:off x="404883" y="2278400"/>
            <a:ext cx="3157622" cy="492654"/>
          </a:xfrm>
          <a:prstGeom prst="rect">
            <a:avLst/>
          </a:prstGeom>
          <a:solidFill>
            <a:srgbClr val="0078BA"/>
          </a:solidFill>
          <a:ln w="12700" cap="flat" cmpd="sng" algn="ctr">
            <a:noFill/>
            <a:prstDash val="solid"/>
            <a:miter lim="800000"/>
          </a:ln>
          <a:effectLst/>
        </p:spPr>
        <p:txBody>
          <a:bodyPr rtlCol="0" anchor="ctr"/>
          <a:lstStyle/>
          <a:p>
            <a:pPr algn="ctr"/>
            <a:r>
              <a:rPr lang="en-US" altLang="zh-CN" sz="240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条跑道</a:t>
            </a:r>
          </a:p>
        </p:txBody>
      </p:sp>
      <p:sp>
        <p:nvSpPr>
          <p:cNvPr id="22" name="矩形 6"/>
          <p:cNvSpPr/>
          <p:nvPr/>
        </p:nvSpPr>
        <p:spPr>
          <a:xfrm>
            <a:off x="404834" y="3264280"/>
            <a:ext cx="3157622" cy="492654"/>
          </a:xfrm>
          <a:prstGeom prst="rect">
            <a:avLst/>
          </a:prstGeom>
          <a:solidFill>
            <a:srgbClr val="0078BA"/>
          </a:solidFill>
          <a:ln w="12700" cap="flat" cmpd="sng" algn="ctr">
            <a:noFill/>
            <a:prstDash val="solid"/>
            <a:miter lim="800000"/>
          </a:ln>
          <a:effectLst/>
        </p:spPr>
        <p:txBody>
          <a:bodyPr rtlCol="0" anchor="ctr"/>
          <a:lstStyle/>
          <a:p>
            <a:pPr algn="ct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世界第二大航站楼</a:t>
            </a:r>
          </a:p>
        </p:txBody>
      </p:sp>
      <p:sp>
        <p:nvSpPr>
          <p:cNvPr id="23" name="矩形 6"/>
          <p:cNvSpPr/>
          <p:nvPr/>
        </p:nvSpPr>
        <p:spPr>
          <a:xfrm>
            <a:off x="404834" y="4245026"/>
            <a:ext cx="3157728" cy="492654"/>
          </a:xfrm>
          <a:prstGeom prst="rect">
            <a:avLst/>
          </a:prstGeom>
          <a:solidFill>
            <a:srgbClr val="0078BA"/>
          </a:solidFill>
          <a:ln w="12700" cap="flat" cmpd="sng" algn="ctr">
            <a:noFill/>
            <a:prstDash val="solid"/>
            <a:miter lim="800000"/>
          </a:ln>
          <a:effectLst/>
        </p:spPr>
        <p:txBody>
          <a:bodyPr rtlCol="0" anchor="ctr"/>
          <a:lstStyle/>
          <a:p>
            <a:pPr algn="ct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客货并举</a:t>
            </a:r>
          </a:p>
        </p:txBody>
      </p:sp>
      <p:grpSp>
        <p:nvGrpSpPr>
          <p:cNvPr id="37" name="组合 36"/>
          <p:cNvGrpSpPr/>
          <p:nvPr userDrawn="1"/>
        </p:nvGrpSpPr>
        <p:grpSpPr>
          <a:xfrm>
            <a:off x="4073637" y="1204628"/>
            <a:ext cx="8014970" cy="5033054"/>
            <a:chOff x="6113" y="2089"/>
            <a:chExt cx="12622" cy="7864"/>
          </a:xfrm>
        </p:grpSpPr>
        <p:grpSp>
          <p:nvGrpSpPr>
            <p:cNvPr id="26" name="组合 25"/>
            <p:cNvGrpSpPr/>
            <p:nvPr userDrawn="1"/>
          </p:nvGrpSpPr>
          <p:grpSpPr>
            <a:xfrm>
              <a:off x="6113" y="2089"/>
              <a:ext cx="12621" cy="7282"/>
              <a:chOff x="1748" y="1531"/>
              <a:chExt cx="16242" cy="8648"/>
            </a:xfrm>
          </p:grpSpPr>
          <p:pic>
            <p:nvPicPr>
              <p:cNvPr id="27" name="图片 26" descr="upload_post_object_v2_838076769"/>
              <p:cNvPicPr>
                <a:picLocks noChangeAspect="1"/>
              </p:cNvPicPr>
              <p:nvPr/>
            </p:nvPicPr>
            <p:blipFill>
              <a:blip r:embed="rId4"/>
              <a:srcRect t="13602" b="6322"/>
              <a:stretch>
                <a:fillRect/>
              </a:stretch>
            </p:blipFill>
            <p:spPr>
              <a:xfrm>
                <a:off x="1748" y="1531"/>
                <a:ext cx="16241" cy="8648"/>
              </a:xfrm>
              <a:prstGeom prst="rect">
                <a:avLst/>
              </a:prstGeom>
            </p:spPr>
          </p:pic>
          <p:cxnSp>
            <p:nvCxnSpPr>
              <p:cNvPr id="28" name="直接箭头连接符 27"/>
              <p:cNvCxnSpPr/>
              <p:nvPr userDrawn="1"/>
            </p:nvCxnSpPr>
            <p:spPr>
              <a:xfrm>
                <a:off x="5630" y="5731"/>
                <a:ext cx="3042"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userDrawn="1"/>
            </p:nvCxnSpPr>
            <p:spPr>
              <a:xfrm flipV="1">
                <a:off x="10141" y="2822"/>
                <a:ext cx="2061" cy="236"/>
              </a:xfrm>
              <a:prstGeom prst="straightConnector1">
                <a:avLst/>
              </a:prstGeom>
              <a:ln w="25400" cap="flat" cmpd="sng" algn="ctr">
                <a:solidFill>
                  <a:srgbClr val="FF0000">
                    <a:alpha val="100000"/>
                  </a:srgb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文本框 29"/>
              <p:cNvSpPr txBox="1"/>
              <p:nvPr userDrawn="1"/>
            </p:nvSpPr>
            <p:spPr>
              <a:xfrm>
                <a:off x="4927" y="4944"/>
                <a:ext cx="1593" cy="580"/>
              </a:xfrm>
              <a:prstGeom prst="rect">
                <a:avLst/>
              </a:prstGeom>
            </p:spPr>
            <p:txBody>
              <a:bodyPr wrap="none" rtlCol="0">
                <a:noAutofit/>
              </a:bodyPr>
              <a:lstStyle/>
              <a:p>
                <a:r>
                  <a:rPr lang="zh-CN" altLang="en-US" sz="2000" b="1">
                    <a:solidFill>
                      <a:srgbClr val="FF0000"/>
                    </a:solidFill>
                  </a:rPr>
                  <a:t>航站楼</a:t>
                </a:r>
              </a:p>
            </p:txBody>
          </p:sp>
          <p:sp>
            <p:nvSpPr>
              <p:cNvPr id="31" name="文本框 30"/>
              <p:cNvSpPr txBox="1"/>
              <p:nvPr userDrawn="1"/>
            </p:nvSpPr>
            <p:spPr>
              <a:xfrm>
                <a:off x="12013" y="2477"/>
                <a:ext cx="1986" cy="580"/>
              </a:xfrm>
              <a:prstGeom prst="rect">
                <a:avLst/>
              </a:prstGeom>
            </p:spPr>
            <p:txBody>
              <a:bodyPr wrap="none" rtlCol="0">
                <a:noAutofit/>
              </a:bodyPr>
              <a:lstStyle/>
              <a:p>
                <a:r>
                  <a:rPr lang="zh-CN" altLang="en-US" sz="2000" b="1">
                    <a:solidFill>
                      <a:srgbClr val="FF0000"/>
                    </a:solidFill>
                  </a:rPr>
                  <a:t>停车场</a:t>
                </a:r>
              </a:p>
            </p:txBody>
          </p:sp>
          <p:cxnSp>
            <p:nvCxnSpPr>
              <p:cNvPr id="32" name="直接连接符 31"/>
              <p:cNvCxnSpPr/>
              <p:nvPr userDrawn="1"/>
            </p:nvCxnSpPr>
            <p:spPr>
              <a:xfrm>
                <a:off x="9187" y="4680"/>
                <a:ext cx="2826" cy="654"/>
              </a:xfrm>
              <a:prstGeom prst="line">
                <a:avLst/>
              </a:prstGeom>
              <a:ln w="25400" cap="flat" cmpd="sng" algn="ctr">
                <a:solidFill>
                  <a:srgbClr val="FF0000">
                    <a:alpha val="100000"/>
                  </a:srgbClr>
                </a:solidFill>
                <a:prstDash val="solid"/>
                <a:miter lim="800000"/>
                <a:head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userDrawn="1"/>
            </p:nvSpPr>
            <p:spPr>
              <a:xfrm>
                <a:off x="11270" y="5525"/>
                <a:ext cx="5628" cy="746"/>
              </a:xfrm>
              <a:prstGeom prst="rect">
                <a:avLst/>
              </a:prstGeom>
            </p:spPr>
            <p:txBody>
              <a:bodyPr wrap="none" rtlCol="0">
                <a:noAutofit/>
              </a:bodyPr>
              <a:lstStyle/>
              <a:p>
                <a:r>
                  <a:rPr lang="zh-CN" altLang="en-US" sz="2000" b="1">
                    <a:solidFill>
                      <a:srgbClr val="FF0000"/>
                    </a:solidFill>
                  </a:rPr>
                  <a:t>换乘中心（高铁、地铁、巴士）</a:t>
                </a:r>
              </a:p>
            </p:txBody>
          </p:sp>
          <p:cxnSp>
            <p:nvCxnSpPr>
              <p:cNvPr id="34" name="直接箭头连接符 33"/>
              <p:cNvCxnSpPr/>
              <p:nvPr userDrawn="1"/>
            </p:nvCxnSpPr>
            <p:spPr>
              <a:xfrm flipV="1">
                <a:off x="6230" y="3057"/>
                <a:ext cx="2826" cy="236"/>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userDrawn="1"/>
            </p:nvSpPr>
            <p:spPr>
              <a:xfrm>
                <a:off x="3975" y="2885"/>
                <a:ext cx="2545" cy="580"/>
              </a:xfrm>
              <a:prstGeom prst="rect">
                <a:avLst/>
              </a:prstGeom>
            </p:spPr>
            <p:txBody>
              <a:bodyPr wrap="none" rtlCol="0">
                <a:noAutofit/>
              </a:bodyPr>
              <a:lstStyle/>
              <a:p>
                <a:r>
                  <a:rPr lang="zh-CN" altLang="en-US" sz="2000" b="1">
                    <a:solidFill>
                      <a:srgbClr val="FF0000"/>
                    </a:solidFill>
                  </a:rPr>
                  <a:t>综合服务楼</a:t>
                </a:r>
              </a:p>
            </p:txBody>
          </p:sp>
        </p:grpSp>
        <p:sp>
          <p:nvSpPr>
            <p:cNvPr id="36" name="文本框 35"/>
            <p:cNvSpPr txBox="1"/>
            <p:nvPr userDrawn="1"/>
          </p:nvSpPr>
          <p:spPr>
            <a:xfrm>
              <a:off x="11134" y="9373"/>
              <a:ext cx="3331" cy="580"/>
            </a:xfrm>
            <a:prstGeom prst="rect">
              <a:avLst/>
            </a:prstGeom>
          </p:spPr>
          <p:txBody>
            <a:bodyPr wrap="none" rtlCol="0">
              <a:noAutofit/>
            </a:bodyPr>
            <a:lstStyle/>
            <a:p>
              <a:r>
                <a:rPr lang="zh-CN" altLang="en-US" sz="2400" b="1" dirty="0">
                  <a:solidFill>
                    <a:srgbClr val="0078BA"/>
                  </a:solidFill>
                </a:rPr>
                <a:t>航站区示意图</a:t>
              </a:r>
            </a:p>
          </p:txBody>
        </p:sp>
      </p:grpSp>
      <p:sp>
        <p:nvSpPr>
          <p:cNvPr id="21" name="文本框 20"/>
          <p:cNvSpPr txBox="1"/>
          <p:nvPr userDrawn="1"/>
        </p:nvSpPr>
        <p:spPr>
          <a:xfrm>
            <a:off x="5200867" y="407568"/>
            <a:ext cx="1660388" cy="521929"/>
          </a:xfrm>
          <a:prstGeom prst="rect">
            <a:avLst/>
          </a:prstGeom>
        </p:spPr>
        <p:txBody>
          <a:bodyPr wrap="none" rtlCol="0">
            <a:noAutofit/>
          </a:bodyPr>
          <a:lstStyle/>
          <a:p>
            <a:endPar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9" name="图片 38">
            <a:extLst>
              <a:ext uri="{FF2B5EF4-FFF2-40B4-BE49-F238E27FC236}">
                <a16:creationId xmlns:a16="http://schemas.microsoft.com/office/drawing/2014/main" id="{195C8ED8-515C-800C-D7BD-B4F062B0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0" y="948232"/>
            <a:ext cx="6784218" cy="5491730"/>
          </a:xfrm>
          <a:prstGeom prst="rect">
            <a:avLst/>
          </a:prstGeom>
        </p:spPr>
      </p:pic>
      <p:sp>
        <p:nvSpPr>
          <p:cNvPr id="41" name="文本框 40">
            <a:extLst>
              <a:ext uri="{FF2B5EF4-FFF2-40B4-BE49-F238E27FC236}">
                <a16:creationId xmlns:a16="http://schemas.microsoft.com/office/drawing/2014/main" id="{EDF3E536-097F-4B19-3BCF-E9CC73736F53}"/>
              </a:ext>
            </a:extLst>
          </p:cNvPr>
          <p:cNvSpPr txBox="1"/>
          <p:nvPr/>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枢纽结构</a:t>
            </a:r>
          </a:p>
        </p:txBody>
      </p:sp>
      <p:pic>
        <p:nvPicPr>
          <p:cNvPr id="42" name="图片 41">
            <a:extLst>
              <a:ext uri="{FF2B5EF4-FFF2-40B4-BE49-F238E27FC236}">
                <a16:creationId xmlns:a16="http://schemas.microsoft.com/office/drawing/2014/main" id="{900BE43B-BE61-8043-B196-9F170ADF1E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339"/>
          <a:stretch/>
        </p:blipFill>
        <p:spPr>
          <a:xfrm flipH="1">
            <a:off x="-1527420" y="5099629"/>
            <a:ext cx="1004653" cy="1689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61aa7e0-9e38-4c3e-960f-f0011f435c70"/>
  <p:tag name="COMMONDATA" val="eyJoZGlkIjoiMDE3NjM2NTFhZjk4NmYyZmIyNDFmNDM0YWE4YzExY2IifQ=="/>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4"/>
  <p:tag name="KSO_WM_UNIT_ID" val="diagram749_3*l_h_i*1_1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0"/>
  <p:tag name="KSO_WM_UNIT_ID" val="diagram749_3*l_h_i*1_1_10"/>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0,&quot;width&quot;:7200}"/>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99,&quot;width&quot;:6906}"/>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4"/>
  <p:tag name="KSO_WM_UNIT_ID" val="diagram749_3*l_h_i*1_1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0"/>
  <p:tag name="KSO_WM_UNIT_ID" val="diagram749_3*l_h_i*1_1_10"/>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293</TotalTime>
  <Words>1367</Words>
  <Application>Microsoft Office PowerPoint</Application>
  <PresentationFormat>宽屏</PresentationFormat>
  <Paragraphs>156</Paragraphs>
  <Slides>23</Slides>
  <Notes>18</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23</vt:i4>
      </vt:variant>
    </vt:vector>
  </HeadingPairs>
  <TitlesOfParts>
    <vt:vector size="35" baseType="lpstr">
      <vt:lpstr>Lifeline JL</vt:lpstr>
      <vt:lpstr>等线</vt:lpstr>
      <vt:lpstr>等线 Light</vt:lpstr>
      <vt:lpstr>黑体</vt:lpstr>
      <vt:lpstr>宋体</vt:lpstr>
      <vt:lpstr>微软雅黑</vt:lpstr>
      <vt:lpstr>Arial</vt:lpstr>
      <vt:lpstr>Arial Nova Light</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Ben</dc:creator>
  <cp:lastModifiedBy>1 Mr.Liu</cp:lastModifiedBy>
  <cp:revision>53</cp:revision>
  <dcterms:created xsi:type="dcterms:W3CDTF">2022-11-30T14:36:23Z</dcterms:created>
  <dcterms:modified xsi:type="dcterms:W3CDTF">2022-12-04T09:21:06Z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2533BD95242F4FAD83145E7854F8A394</vt:lpwstr>
  </property>
  <property fmtid="{D5CDD505-2E9C-101B-9397-08002B2CF9AE}" pid="3" name="KSOProductBuildVer">
    <vt:lpwstr>2052-11.1.0.12763</vt:lpwstr>
  </property>
</Properties>
</file>